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96" r:id="rId2"/>
    <p:sldId id="397" r:id="rId3"/>
    <p:sldId id="941" r:id="rId4"/>
    <p:sldId id="257" r:id="rId5"/>
    <p:sldId id="884" r:id="rId6"/>
    <p:sldId id="913" r:id="rId7"/>
    <p:sldId id="943" r:id="rId8"/>
    <p:sldId id="945" r:id="rId9"/>
    <p:sldId id="946" r:id="rId10"/>
    <p:sldId id="933" r:id="rId11"/>
    <p:sldId id="934" r:id="rId12"/>
    <p:sldId id="942" r:id="rId13"/>
    <p:sldId id="274" r:id="rId14"/>
    <p:sldId id="908" r:id="rId15"/>
    <p:sldId id="917" r:id="rId16"/>
    <p:sldId id="918" r:id="rId17"/>
    <p:sldId id="931" r:id="rId18"/>
    <p:sldId id="963" r:id="rId19"/>
    <p:sldId id="962" r:id="rId20"/>
    <p:sldId id="958" r:id="rId21"/>
    <p:sldId id="960" r:id="rId22"/>
    <p:sldId id="959" r:id="rId23"/>
    <p:sldId id="961" r:id="rId24"/>
    <p:sldId id="920" r:id="rId25"/>
    <p:sldId id="921" r:id="rId26"/>
    <p:sldId id="951" r:id="rId27"/>
    <p:sldId id="930" r:id="rId28"/>
    <p:sldId id="950" r:id="rId29"/>
    <p:sldId id="927" r:id="rId30"/>
    <p:sldId id="928" r:id="rId31"/>
    <p:sldId id="892" r:id="rId32"/>
    <p:sldId id="949" r:id="rId33"/>
    <p:sldId id="954" r:id="rId34"/>
    <p:sldId id="953" r:id="rId35"/>
    <p:sldId id="955" r:id="rId36"/>
    <p:sldId id="956" r:id="rId37"/>
    <p:sldId id="952" r:id="rId38"/>
    <p:sldId id="929" r:id="rId39"/>
    <p:sldId id="948" r:id="rId40"/>
    <p:sldId id="94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aig Compiano" initials="CC" lastIdx="3" clrIdx="0">
    <p:extLst>
      <p:ext uri="{19B8F6BF-5375-455C-9EA6-DF929625EA0E}">
        <p15:presenceInfo xmlns:p15="http://schemas.microsoft.com/office/powerpoint/2012/main" userId="Craig Compi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ADC"/>
    <a:srgbClr val="EDEBEE"/>
    <a:srgbClr val="F2F7FA"/>
    <a:srgbClr val="A3ADB6"/>
    <a:srgbClr val="E3F1F8"/>
    <a:srgbClr val="F2F2FA"/>
    <a:srgbClr val="B2CE41"/>
    <a:srgbClr val="FFFFFF"/>
    <a:srgbClr val="242524"/>
    <a:srgbClr val="FFC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7"/>
    <p:restoredTop sz="78115"/>
  </p:normalViewPr>
  <p:slideViewPr>
    <p:cSldViewPr snapToGrid="0" snapToObjects="1" showGuides="1">
      <p:cViewPr varScale="1">
        <p:scale>
          <a:sx n="89" d="100"/>
          <a:sy n="89" d="100"/>
        </p:scale>
        <p:origin x="33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DB941-1391-9341-9456-56ABFB05C6F6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4AA0A-9FC8-FA42-92A8-9963D1558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6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replacing Modius providers solutions for Infrastructure Management with</a:t>
            </a:r>
          </a:p>
          <a:p>
            <a:r>
              <a:rPr lang="en-US" dirty="0"/>
              <a:t>“ Modius provides the solutions for managing the availability, capacity and efficiency of critical facilities.”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74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3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57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162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4AA0A-9FC8-FA42-92A8-9963D155865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505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4AA0A-9FC8-FA42-92A8-9963D15586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6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4AA0A-9FC8-FA42-92A8-9963D155865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86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4AA0A-9FC8-FA42-92A8-9963D155865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49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5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78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this the right place for: OpenData provides all the tools you need to manage the performance of your mission critical infrastructure, from  integration of disparate devices, to analytics, to integrated dashboards, i.e. all in a “single pane of glass” </a:t>
            </a:r>
          </a:p>
          <a:p>
            <a:endParaRPr lang="en-US" dirty="0"/>
          </a:p>
          <a:p>
            <a:r>
              <a:rPr lang="en-US" dirty="0"/>
              <a:t>It is so long, you may just wish to use: OpenData provides all the tools you need to manage the performance of your mission critical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49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56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23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41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51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25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20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58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7EA6B-ED04-4087-A63F-A488DCF9078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33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1626C25-8BC0-9D4A-8023-B823BFDC66D0}"/>
              </a:ext>
            </a:extLst>
          </p:cNvPr>
          <p:cNvSpPr/>
          <p:nvPr userDrawn="1"/>
        </p:nvSpPr>
        <p:spPr>
          <a:xfrm>
            <a:off x="9426805" y="6110019"/>
            <a:ext cx="2761986" cy="749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5584EF8-CAC7-BC48-A2C8-587D6878A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1"/>
          <a:stretch/>
        </p:blipFill>
        <p:spPr>
          <a:xfrm>
            <a:off x="-3208" y="0"/>
            <a:ext cx="12191999" cy="513470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CCC491C-EF1B-6A43-9B55-161E4B45E85C}"/>
              </a:ext>
            </a:extLst>
          </p:cNvPr>
          <p:cNvSpPr/>
          <p:nvPr userDrawn="1"/>
        </p:nvSpPr>
        <p:spPr>
          <a:xfrm>
            <a:off x="7905611" y="-12489"/>
            <a:ext cx="4295569" cy="3424839"/>
          </a:xfrm>
          <a:prstGeom prst="rect">
            <a:avLst/>
          </a:prstGeom>
          <a:gradFill>
            <a:gsLst>
              <a:gs pos="0">
                <a:schemeClr val="bg1">
                  <a:alpha val="36000"/>
                </a:schemeClr>
              </a:gs>
              <a:gs pos="97000">
                <a:schemeClr val="bg1">
                  <a:alpha val="15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484DB3-078A-3A47-8551-F6849CAFD34B}"/>
              </a:ext>
            </a:extLst>
          </p:cNvPr>
          <p:cNvGrpSpPr/>
          <p:nvPr userDrawn="1"/>
        </p:nvGrpSpPr>
        <p:grpSpPr>
          <a:xfrm>
            <a:off x="11450320" y="6410960"/>
            <a:ext cx="812800" cy="203200"/>
            <a:chOff x="11450320" y="6410960"/>
            <a:chExt cx="812800" cy="2032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08F706F-EA7D-8D43-8180-12CB2FC04C47}"/>
                </a:ext>
              </a:extLst>
            </p:cNvPr>
            <p:cNvSpPr/>
            <p:nvPr userDrawn="1"/>
          </p:nvSpPr>
          <p:spPr>
            <a:xfrm>
              <a:off x="11755120" y="6410960"/>
              <a:ext cx="203200" cy="203200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019E42-45C1-5B43-94D1-BA560F7687E5}"/>
                </a:ext>
              </a:extLst>
            </p:cNvPr>
            <p:cNvSpPr/>
            <p:nvPr userDrawn="1"/>
          </p:nvSpPr>
          <p:spPr>
            <a:xfrm>
              <a:off x="11450320" y="6410960"/>
              <a:ext cx="203200" cy="203200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E6DD3AA-9850-894D-B4F8-7948C654C2F2}"/>
                </a:ext>
              </a:extLst>
            </p:cNvPr>
            <p:cNvSpPr/>
            <p:nvPr userDrawn="1"/>
          </p:nvSpPr>
          <p:spPr>
            <a:xfrm>
              <a:off x="12059920" y="6410960"/>
              <a:ext cx="203200" cy="203200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2EC8EFCC-2CF1-4840-9A18-6F111D1F78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779" y="5411242"/>
            <a:ext cx="1050778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Subtitle/Speaker/Date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435B5F-D3F5-1C44-AFDE-0CF1B8380EAA}"/>
              </a:ext>
            </a:extLst>
          </p:cNvPr>
          <p:cNvSpPr/>
          <p:nvPr userDrawn="1"/>
        </p:nvSpPr>
        <p:spPr>
          <a:xfrm>
            <a:off x="-6416" y="6119446"/>
            <a:ext cx="1581998" cy="749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ECC607-8602-A146-BCE1-476198EEAD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865" y="1236709"/>
            <a:ext cx="2080951" cy="79224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0D153E3-A48B-BB4B-91DD-EB73B39C1815}"/>
              </a:ext>
            </a:extLst>
          </p:cNvPr>
          <p:cNvSpPr/>
          <p:nvPr userDrawn="1"/>
        </p:nvSpPr>
        <p:spPr>
          <a:xfrm>
            <a:off x="0" y="3411416"/>
            <a:ext cx="7905611" cy="172329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2B09C5A-77CD-D44C-A5CE-D4570B76ED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536" y="3910625"/>
            <a:ext cx="10823355" cy="7155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45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9EB14C11-2632-7242-A79F-3F58BF163E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779" y="6002085"/>
            <a:ext cx="733183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Speaker/Date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3061EDE-C59B-8942-9C5C-BB5AFC4029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451" t="44760" r="37058" b="-2605"/>
          <a:stretch/>
        </p:blipFill>
        <p:spPr>
          <a:xfrm>
            <a:off x="7662750" y="0"/>
            <a:ext cx="4538430" cy="32656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9D34CA-CE46-0845-9EE3-1F26405A2F1F}"/>
              </a:ext>
            </a:extLst>
          </p:cNvPr>
          <p:cNvSpPr/>
          <p:nvPr userDrawn="1"/>
        </p:nvSpPr>
        <p:spPr>
          <a:xfrm>
            <a:off x="1791093" y="6410960"/>
            <a:ext cx="1150070" cy="319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74B2E9B-5853-D34D-AA7E-6AB6C2B549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0579" y="6002085"/>
            <a:ext cx="366294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3833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99524" y="1169276"/>
            <a:ext cx="5424313" cy="455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939E7BB-0BDC-6944-81B9-1B36236D9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917" y="443166"/>
            <a:ext cx="11149228" cy="43249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1D7235C-745C-8C4A-A73D-9628788F0C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419" y="1174602"/>
            <a:ext cx="5398906" cy="4559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2600">
                <a:solidFill>
                  <a:schemeClr val="tx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8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8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800"/>
            </a:lvl4pPr>
            <a:lvl5pPr marL="914400" indent="-137160">
              <a:defRPr sz="1800"/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First Bullet 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4"/>
            <a:r>
              <a:rPr lang="en-US" dirty="0"/>
              <a:t>Fourth bullet</a:t>
            </a:r>
          </a:p>
        </p:txBody>
      </p:sp>
    </p:spTree>
    <p:extLst>
      <p:ext uri="{BB962C8B-B14F-4D97-AF65-F5344CB8AC3E}">
        <p14:creationId xmlns:p14="http://schemas.microsoft.com/office/powerpoint/2010/main" val="88532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146454"/>
            <a:ext cx="3066758" cy="4587448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4D4054A-BBCB-6646-8B46-98F8ACA81B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79298" y="1174602"/>
            <a:ext cx="8618647" cy="4559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2600">
                <a:solidFill>
                  <a:schemeClr val="tx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8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8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800"/>
            </a:lvl4pPr>
            <a:lvl5pPr marL="914400" indent="-137160">
              <a:defRPr sz="1800"/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First Bullet 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4"/>
            <a:r>
              <a:rPr lang="en-US" dirty="0"/>
              <a:t>Fourth bullet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45C98D-B2D0-3B4F-BADF-26C5E7CBCE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917" y="443166"/>
            <a:ext cx="11149228" cy="43249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595F77-27F0-EA41-BF37-74439FC444A8}"/>
              </a:ext>
            </a:extLst>
          </p:cNvPr>
          <p:cNvSpPr/>
          <p:nvPr userDrawn="1"/>
        </p:nvSpPr>
        <p:spPr>
          <a:xfrm>
            <a:off x="0" y="1146454"/>
            <a:ext cx="3066758" cy="612008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020B877-F5D7-BC4D-A40B-0A821FF5FF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981" y="1306928"/>
            <a:ext cx="2414796" cy="43060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000">
                <a:solidFill>
                  <a:schemeClr val="bg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4pPr>
            <a:lvl5pPr marL="914400" indent="-13716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First Bullet 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4"/>
            <a:r>
              <a:rPr lang="en-US" dirty="0"/>
              <a:t>Fourth bullet</a:t>
            </a:r>
          </a:p>
        </p:txBody>
      </p:sp>
    </p:spTree>
    <p:extLst>
      <p:ext uri="{BB962C8B-B14F-4D97-AF65-F5344CB8AC3E}">
        <p14:creationId xmlns:p14="http://schemas.microsoft.com/office/powerpoint/2010/main" val="3504334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bar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4D4054A-BBCB-6646-8B46-98F8ACA81B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420" y="1174602"/>
            <a:ext cx="8278599" cy="4559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2600">
                <a:solidFill>
                  <a:schemeClr val="tx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8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8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800"/>
            </a:lvl4pPr>
            <a:lvl5pPr marL="914400" indent="-137160">
              <a:defRPr sz="1800"/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First Bullet 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4"/>
            <a:r>
              <a:rPr lang="en-US" dirty="0"/>
              <a:t>Fourth bullet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45C98D-B2D0-3B4F-BADF-26C5E7CBCE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917" y="443166"/>
            <a:ext cx="11149228" cy="43249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5CD89C-1DAE-7B43-BFAA-D856EB7B34E3}"/>
              </a:ext>
            </a:extLst>
          </p:cNvPr>
          <p:cNvSpPr/>
          <p:nvPr userDrawn="1"/>
        </p:nvSpPr>
        <p:spPr>
          <a:xfrm>
            <a:off x="9144000" y="1146454"/>
            <a:ext cx="3066758" cy="4587448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7A319-4703-C644-A122-D927A1A6F5B9}"/>
              </a:ext>
            </a:extLst>
          </p:cNvPr>
          <p:cNvSpPr/>
          <p:nvPr userDrawn="1"/>
        </p:nvSpPr>
        <p:spPr>
          <a:xfrm>
            <a:off x="9144000" y="1146454"/>
            <a:ext cx="3066758" cy="612008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92E626C-1EFE-6544-AA32-762B523C19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9981" y="1306928"/>
            <a:ext cx="2414796" cy="43060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000">
                <a:solidFill>
                  <a:schemeClr val="bg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4pPr>
            <a:lvl5pPr marL="914400" indent="-13716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First Bullet 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4"/>
            <a:r>
              <a:rPr lang="en-US" dirty="0"/>
              <a:t>Fourth bullet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62268-A9CA-BB41-BC03-35F805F7DD5D}"/>
              </a:ext>
            </a:extLst>
          </p:cNvPr>
          <p:cNvSpPr/>
          <p:nvPr userDrawn="1"/>
        </p:nvSpPr>
        <p:spPr>
          <a:xfrm>
            <a:off x="12059920" y="6410960"/>
            <a:ext cx="203200" cy="203200"/>
          </a:xfrm>
          <a:prstGeom prst="ellipse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23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1E6FAA-4BD2-064F-8C77-205FA3D3B2C9}"/>
              </a:ext>
            </a:extLst>
          </p:cNvPr>
          <p:cNvSpPr/>
          <p:nvPr userDrawn="1"/>
        </p:nvSpPr>
        <p:spPr>
          <a:xfrm>
            <a:off x="0" y="6006905"/>
            <a:ext cx="12192000" cy="851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80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3B751B-F29B-BC44-A4E3-27B1DB7461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008" y="729717"/>
            <a:ext cx="10359996" cy="1911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FEDFCD9-BCB7-2645-AB4B-C5C976E84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0611" y="3429001"/>
            <a:ext cx="2524096" cy="2314040"/>
          </a:xfrm>
          <a:prstGeom prst="rect">
            <a:avLst/>
          </a:prstGeom>
          <a:solidFill>
            <a:schemeClr val="bg2"/>
          </a:solidFill>
        </p:spPr>
        <p:txBody>
          <a:bodyPr lIns="182880" tIns="9144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54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kern="1200" dirty="0" smtClean="0">
                <a:solidFill>
                  <a:schemeClr val="bg1">
                    <a:alpha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137160">
              <a:defRPr sz="1600"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5400" dirty="0">
                <a:solidFill>
                  <a:schemeClr val="bg1"/>
                </a:solidFill>
              </a:rPr>
              <a:t>$30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00AE67A-533E-DC42-9AB3-206E54E9A8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885" y="4911461"/>
            <a:ext cx="2177715" cy="647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400">
                <a:solidFill>
                  <a:schemeClr val="bg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600"/>
            </a:lvl4pPr>
            <a:lvl5pPr marL="914400" indent="-137160">
              <a:defRPr sz="1600"/>
            </a:lvl5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BF101FF-E988-324A-8A8F-5D55DEB84A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5885" y="4328883"/>
            <a:ext cx="1311412" cy="2558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400">
                <a:solidFill>
                  <a:schemeClr val="bg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600"/>
            </a:lvl4pPr>
            <a:lvl5pPr marL="914400" indent="-137160">
              <a:defRPr sz="1600"/>
            </a:lvl5pPr>
          </a:lstStyle>
          <a:p>
            <a:pPr lvl="0"/>
            <a:r>
              <a:rPr lang="en-US" dirty="0"/>
              <a:t>denomination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DF9B2BD-06BF-9C46-9CE4-AB13EA776F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98158" y="3429001"/>
            <a:ext cx="2524096" cy="2314040"/>
          </a:xfrm>
          <a:prstGeom prst="rect">
            <a:avLst/>
          </a:prstGeom>
          <a:solidFill>
            <a:schemeClr val="tx2"/>
          </a:solidFill>
        </p:spPr>
        <p:txBody>
          <a:bodyPr lIns="182880" tIns="9144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54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kern="1200" dirty="0" smtClean="0">
                <a:solidFill>
                  <a:schemeClr val="bg1">
                    <a:alpha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137160">
              <a:defRPr sz="1600"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5400" dirty="0">
                <a:solidFill>
                  <a:schemeClr val="bg1"/>
                </a:solidFill>
              </a:rPr>
              <a:t>$20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192FB8D-5DF8-BE4A-970F-82B9675E0C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9782" y="4911461"/>
            <a:ext cx="2177715" cy="647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400">
                <a:solidFill>
                  <a:schemeClr val="bg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600"/>
            </a:lvl4pPr>
            <a:lvl5pPr marL="914400" indent="-137160">
              <a:defRPr sz="1600"/>
            </a:lvl5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D04131-3F92-8742-9361-54E678FB7C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89782" y="4328883"/>
            <a:ext cx="1311218" cy="2558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400">
                <a:solidFill>
                  <a:schemeClr val="bg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600"/>
            </a:lvl4pPr>
            <a:lvl5pPr marL="914400" indent="-137160">
              <a:defRPr sz="1600"/>
            </a:lvl5pPr>
          </a:lstStyle>
          <a:p>
            <a:pPr lvl="0"/>
            <a:r>
              <a:rPr lang="en-US" dirty="0"/>
              <a:t>denomination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3AFE731-C23F-9649-9B97-F3D37CDF23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008" y="3429001"/>
            <a:ext cx="2524096" cy="2314040"/>
          </a:xfrm>
          <a:prstGeom prst="rect">
            <a:avLst/>
          </a:prstGeom>
          <a:solidFill>
            <a:schemeClr val="accent1"/>
          </a:solidFill>
        </p:spPr>
        <p:txBody>
          <a:bodyPr lIns="182880" tIns="91440"/>
          <a:lstStyle>
            <a:lvl1pPr marL="0" indent="0">
              <a:buNone/>
              <a:defRPr lang="en-US" sz="5400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</a:rPr>
              <a:t>$10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30AD02E-A3F7-7840-877C-32D62F7C92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6282" y="4911461"/>
            <a:ext cx="2177715" cy="647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400">
                <a:solidFill>
                  <a:schemeClr val="bg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600"/>
            </a:lvl4pPr>
            <a:lvl5pPr marL="914400" indent="-137160">
              <a:defRPr sz="1600"/>
            </a:lvl5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B48-7FC0-3747-8A09-712F603C9D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6282" y="4328883"/>
            <a:ext cx="1298615" cy="2558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400">
                <a:solidFill>
                  <a:schemeClr val="bg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600"/>
            </a:lvl4pPr>
            <a:lvl5pPr marL="914400" indent="-137160">
              <a:defRPr sz="1600"/>
            </a:lvl5pPr>
          </a:lstStyle>
          <a:p>
            <a:pPr lvl="0"/>
            <a:r>
              <a:rPr lang="en-US" dirty="0"/>
              <a:t>denomination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2635217-8528-AA4A-B165-9712499A64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6908" y="3429001"/>
            <a:ext cx="2524096" cy="2314040"/>
          </a:xfrm>
          <a:prstGeom prst="rect">
            <a:avLst/>
          </a:prstGeom>
          <a:solidFill>
            <a:schemeClr val="accent2"/>
          </a:solidFill>
        </p:spPr>
        <p:txBody>
          <a:bodyPr lIns="182880" tIns="9144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54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kern="1200" dirty="0" smtClean="0">
                <a:solidFill>
                  <a:schemeClr val="bg1">
                    <a:alpha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137160">
              <a:defRPr sz="1600"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5400" dirty="0">
                <a:solidFill>
                  <a:schemeClr val="bg1"/>
                </a:solidFill>
              </a:rPr>
              <a:t>$40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71AFE9F-DABC-FF42-8C62-85A10AE6CD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22182" y="4911461"/>
            <a:ext cx="2177715" cy="647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400">
                <a:solidFill>
                  <a:schemeClr val="bg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600"/>
            </a:lvl4pPr>
            <a:lvl5pPr marL="914400" indent="-137160">
              <a:defRPr sz="1600"/>
            </a:lvl5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42C2C42-8AA4-C149-A306-A79EB35BB9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22182" y="4328883"/>
            <a:ext cx="1364818" cy="2558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600"/>
            </a:lvl4pPr>
            <a:lvl5pPr marL="914400" indent="-137160">
              <a:defRPr sz="1600"/>
            </a:lvl5pPr>
          </a:lstStyle>
          <a:p>
            <a:pPr lvl="0"/>
            <a:r>
              <a:rPr lang="en-US" dirty="0"/>
              <a:t>million</a:t>
            </a:r>
          </a:p>
        </p:txBody>
      </p:sp>
    </p:spTree>
    <p:extLst>
      <p:ext uri="{BB962C8B-B14F-4D97-AF65-F5344CB8AC3E}">
        <p14:creationId xmlns:p14="http://schemas.microsoft.com/office/powerpoint/2010/main" val="2400911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32B600E-C6A3-9E41-9268-8C167409D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738" y="0"/>
            <a:ext cx="8303262" cy="34734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829C83-A498-984F-A3D6-5103307733AC}"/>
              </a:ext>
            </a:extLst>
          </p:cNvPr>
          <p:cNvSpPr/>
          <p:nvPr userDrawn="1"/>
        </p:nvSpPr>
        <p:spPr>
          <a:xfrm>
            <a:off x="3887294" y="0"/>
            <a:ext cx="8303258" cy="3486269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55CC5-5CA6-9C47-A608-F20AAE42BA6C}"/>
              </a:ext>
            </a:extLst>
          </p:cNvPr>
          <p:cNvSpPr/>
          <p:nvPr userDrawn="1"/>
        </p:nvSpPr>
        <p:spPr>
          <a:xfrm>
            <a:off x="1" y="-7069142"/>
            <a:ext cx="12192000" cy="34994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DBFFC0-CC7A-CC41-AB80-2CCDF5C85B3C}"/>
              </a:ext>
            </a:extLst>
          </p:cNvPr>
          <p:cNvSpPr/>
          <p:nvPr userDrawn="1"/>
        </p:nvSpPr>
        <p:spPr>
          <a:xfrm>
            <a:off x="0" y="6092625"/>
            <a:ext cx="3186259" cy="765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62EE62-03D7-7D4A-A4AE-2FBAF3DE985B}"/>
              </a:ext>
            </a:extLst>
          </p:cNvPr>
          <p:cNvSpPr/>
          <p:nvPr userDrawn="1"/>
        </p:nvSpPr>
        <p:spPr>
          <a:xfrm>
            <a:off x="3887294" y="1991132"/>
            <a:ext cx="4431290" cy="1482308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18AA02-F8AE-6144-9631-D012475071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643" y="488446"/>
            <a:ext cx="1455389" cy="5540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1954D1-0329-D546-8003-99CBFBF858AF}"/>
              </a:ext>
            </a:extLst>
          </p:cNvPr>
          <p:cNvSpPr txBox="1"/>
          <p:nvPr userDrawn="1"/>
        </p:nvSpPr>
        <p:spPr>
          <a:xfrm>
            <a:off x="8185681" y="3833161"/>
            <a:ext cx="2870273" cy="161627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lnSpc>
                <a:spcPct val="135000"/>
              </a:lnSpc>
            </a:pPr>
            <a:r>
              <a:rPr lang="en-US" sz="1500">
                <a:solidFill>
                  <a:schemeClr val="tx2"/>
                </a:solidFill>
              </a:rPr>
              <a:t>505 Montgomery St, 10</a:t>
            </a:r>
            <a:r>
              <a:rPr lang="en-US" sz="1500" baseline="30000">
                <a:solidFill>
                  <a:schemeClr val="tx2"/>
                </a:solidFill>
              </a:rPr>
              <a:t>th</a:t>
            </a:r>
            <a:r>
              <a:rPr lang="en-US" sz="1500">
                <a:solidFill>
                  <a:schemeClr val="tx2"/>
                </a:solidFill>
              </a:rPr>
              <a:t> Floor</a:t>
            </a:r>
            <a:br>
              <a:rPr lang="en-US" sz="1500">
                <a:solidFill>
                  <a:schemeClr val="tx2"/>
                </a:solidFill>
              </a:rPr>
            </a:br>
            <a:r>
              <a:rPr lang="en-US" sz="1500">
                <a:solidFill>
                  <a:schemeClr val="tx2"/>
                </a:solidFill>
              </a:rPr>
              <a:t>San Francisco, CA  94111 USA</a:t>
            </a:r>
          </a:p>
          <a:p>
            <a:pPr algn="l">
              <a:lnSpc>
                <a:spcPct val="135000"/>
              </a:lnSpc>
            </a:pPr>
            <a:r>
              <a:rPr lang="en-US" sz="1500">
                <a:solidFill>
                  <a:schemeClr val="tx2"/>
                </a:solidFill>
              </a:rPr>
              <a:t>888.323.0066 (Toll-free)</a:t>
            </a:r>
            <a:br>
              <a:rPr lang="en-US" sz="1500">
                <a:solidFill>
                  <a:schemeClr val="tx2"/>
                </a:solidFill>
              </a:rPr>
            </a:br>
            <a:r>
              <a:rPr lang="en-US" sz="1500">
                <a:solidFill>
                  <a:schemeClr val="tx2"/>
                </a:solidFill>
              </a:rPr>
              <a:t>415.655.6700 (Main)</a:t>
            </a:r>
            <a:br>
              <a:rPr lang="en-US" sz="1500">
                <a:solidFill>
                  <a:schemeClr val="tx2"/>
                </a:solidFill>
              </a:rPr>
            </a:br>
            <a:r>
              <a:rPr lang="en-US" sz="1500">
                <a:solidFill>
                  <a:schemeClr val="tx2"/>
                </a:solidFill>
              </a:rPr>
              <a:t>415.655.6601 (Fax)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0EFC1E8-791F-FB41-A23B-F90F59F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84" y="5660593"/>
            <a:ext cx="363135" cy="3631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85D5B8-8924-2F43-A263-BEC17D0B58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112" y="5660593"/>
            <a:ext cx="363135" cy="3631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F5FC221-18CA-D84F-9EE8-E5000CE072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37640" y="5660593"/>
            <a:ext cx="363135" cy="36313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D3498D9-C8A4-E949-B596-6E407C532EC9}"/>
              </a:ext>
            </a:extLst>
          </p:cNvPr>
          <p:cNvSpPr/>
          <p:nvPr userDrawn="1"/>
        </p:nvSpPr>
        <p:spPr>
          <a:xfrm>
            <a:off x="0" y="3473440"/>
            <a:ext cx="3887295" cy="3460740"/>
          </a:xfrm>
          <a:prstGeom prst="rect">
            <a:avLst/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1172B77-840C-A142-9409-B729B01EAED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21644" y="2296363"/>
            <a:ext cx="4164037" cy="87935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ctr"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49465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214865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54B93-3976-4F93-B27E-9BC6D154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99776" y="6409516"/>
            <a:ext cx="8170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79280-C637-4FA2-B32E-7A32E10FB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64580A-498F-4A64-AFBB-D4D03EE10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8" y="6356351"/>
            <a:ext cx="1131080" cy="3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2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C5941A-233E-1E4B-9D28-AFAA58511A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1"/>
          <a:stretch/>
        </p:blipFill>
        <p:spPr>
          <a:xfrm>
            <a:off x="-3208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AE35B4-3ADF-6747-88BA-19AD5AE6A99C}"/>
              </a:ext>
            </a:extLst>
          </p:cNvPr>
          <p:cNvSpPr/>
          <p:nvPr userDrawn="1"/>
        </p:nvSpPr>
        <p:spPr>
          <a:xfrm flipV="1">
            <a:off x="-181900" y="3394420"/>
            <a:ext cx="12373900" cy="1777020"/>
          </a:xfrm>
          <a:prstGeom prst="rect">
            <a:avLst/>
          </a:prstGeom>
          <a:gradFill>
            <a:gsLst>
              <a:gs pos="0">
                <a:schemeClr val="bg1">
                  <a:alpha val="36000"/>
                </a:schemeClr>
              </a:gs>
              <a:gs pos="97000">
                <a:schemeClr val="bg1">
                  <a:alpha val="15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5E6465F-9912-B745-874A-677F3831E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536" y="3945249"/>
            <a:ext cx="10823355" cy="71558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buNone/>
              <a:defRPr sz="45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F4C86-9BAB-4F48-A4EA-74069D73FD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404" y="371054"/>
            <a:ext cx="960120" cy="36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2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37E8C8-3B50-BC45-A89C-6F5F1B053C40}"/>
              </a:ext>
            </a:extLst>
          </p:cNvPr>
          <p:cNvSpPr/>
          <p:nvPr userDrawn="1"/>
        </p:nvSpPr>
        <p:spPr>
          <a:xfrm>
            <a:off x="-6416" y="1"/>
            <a:ext cx="6099208" cy="347472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B630FD-A790-8843-B530-03837ADCD832}"/>
              </a:ext>
            </a:extLst>
          </p:cNvPr>
          <p:cNvSpPr/>
          <p:nvPr userDrawn="1"/>
        </p:nvSpPr>
        <p:spPr>
          <a:xfrm>
            <a:off x="6092792" y="3474721"/>
            <a:ext cx="6099208" cy="3383279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tx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6442431" y="1116218"/>
            <a:ext cx="5416634" cy="2027238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484DB3-078A-3A47-8551-F6849CAFD34B}"/>
              </a:ext>
            </a:extLst>
          </p:cNvPr>
          <p:cNvGrpSpPr/>
          <p:nvPr userDrawn="1"/>
        </p:nvGrpSpPr>
        <p:grpSpPr>
          <a:xfrm>
            <a:off x="11450320" y="6410960"/>
            <a:ext cx="812800" cy="203200"/>
            <a:chOff x="11450320" y="6410960"/>
            <a:chExt cx="812800" cy="2032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08F706F-EA7D-8D43-8180-12CB2FC04C47}"/>
                </a:ext>
              </a:extLst>
            </p:cNvPr>
            <p:cNvSpPr/>
            <p:nvPr userDrawn="1"/>
          </p:nvSpPr>
          <p:spPr>
            <a:xfrm>
              <a:off x="11755120" y="6410960"/>
              <a:ext cx="203200" cy="203200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019E42-45C1-5B43-94D1-BA560F7687E5}"/>
                </a:ext>
              </a:extLst>
            </p:cNvPr>
            <p:cNvSpPr/>
            <p:nvPr userDrawn="1"/>
          </p:nvSpPr>
          <p:spPr>
            <a:xfrm>
              <a:off x="11450320" y="6410960"/>
              <a:ext cx="203200" cy="203200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E6DD3AA-9850-894D-B4F8-7948C654C2F2}"/>
                </a:ext>
              </a:extLst>
            </p:cNvPr>
            <p:cNvSpPr/>
            <p:nvPr userDrawn="1"/>
          </p:nvSpPr>
          <p:spPr>
            <a:xfrm>
              <a:off x="12059920" y="6410960"/>
              <a:ext cx="203200" cy="203200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C99193A-4ED1-804A-B92E-2E888207A756}"/>
              </a:ext>
            </a:extLst>
          </p:cNvPr>
          <p:cNvSpPr/>
          <p:nvPr userDrawn="1"/>
        </p:nvSpPr>
        <p:spPr>
          <a:xfrm>
            <a:off x="2497648" y="990601"/>
            <a:ext cx="3595143" cy="248412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12FA25-B64A-4948-BA6D-36D6C25AFF44}"/>
              </a:ext>
            </a:extLst>
          </p:cNvPr>
          <p:cNvSpPr/>
          <p:nvPr userDrawn="1"/>
        </p:nvSpPr>
        <p:spPr>
          <a:xfrm>
            <a:off x="2497648" y="3476068"/>
            <a:ext cx="3595143" cy="2500553"/>
          </a:xfrm>
          <a:prstGeom prst="rect">
            <a:avLst/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DDD8FFED-0B0A-3746-B255-A8838FFBA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85671" y="1137812"/>
            <a:ext cx="3403568" cy="4678788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F074B20-E843-364E-91BB-6E26F293B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0030" y="3836716"/>
            <a:ext cx="5225089" cy="2328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B3A7BF-0B50-E349-9A9D-AAABAA4A3618}"/>
              </a:ext>
            </a:extLst>
          </p:cNvPr>
          <p:cNvSpPr txBox="1"/>
          <p:nvPr userDrawn="1"/>
        </p:nvSpPr>
        <p:spPr>
          <a:xfrm>
            <a:off x="8078772" y="6388259"/>
            <a:ext cx="318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5E7CE-017E-4BDF-AAEB-035645ACEE24}" type="slidenum">
              <a:rPr lang="en-US" sz="120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  |    ©</a:t>
            </a:r>
            <a:r>
              <a:rPr lang="en-US" sz="1200" kern="0" spc="-13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Modius, Inc. </a:t>
            </a:r>
          </a:p>
        </p:txBody>
      </p:sp>
    </p:spTree>
    <p:extLst>
      <p:ext uri="{BB962C8B-B14F-4D97-AF65-F5344CB8AC3E}">
        <p14:creationId xmlns:p14="http://schemas.microsoft.com/office/powerpoint/2010/main" val="51637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Msg or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5075203" y="4524292"/>
            <a:ext cx="7116797" cy="2333708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F52AAE-DAD7-6E44-A3AE-2F22425F178C}"/>
              </a:ext>
            </a:extLst>
          </p:cNvPr>
          <p:cNvGrpSpPr/>
          <p:nvPr userDrawn="1"/>
        </p:nvGrpSpPr>
        <p:grpSpPr>
          <a:xfrm>
            <a:off x="11450320" y="6410960"/>
            <a:ext cx="812800" cy="203200"/>
            <a:chOff x="11450320" y="6410960"/>
            <a:chExt cx="812800" cy="2032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B805F3-A6EA-A64F-8D4D-CAA7113DCECB}"/>
                </a:ext>
              </a:extLst>
            </p:cNvPr>
            <p:cNvSpPr/>
            <p:nvPr userDrawn="1"/>
          </p:nvSpPr>
          <p:spPr>
            <a:xfrm>
              <a:off x="11755120" y="6410960"/>
              <a:ext cx="203200" cy="203200"/>
            </a:xfrm>
            <a:prstGeom prst="ellipse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D2CD709-7A81-AF49-AD0D-E67588822AD1}"/>
                </a:ext>
              </a:extLst>
            </p:cNvPr>
            <p:cNvSpPr/>
            <p:nvPr userDrawn="1"/>
          </p:nvSpPr>
          <p:spPr>
            <a:xfrm>
              <a:off x="11450320" y="6410960"/>
              <a:ext cx="203200" cy="203200"/>
            </a:xfrm>
            <a:prstGeom prst="ellipse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6D4DDD3-9CE6-2A42-A741-FBD0C7B54D5F}"/>
                </a:ext>
              </a:extLst>
            </p:cNvPr>
            <p:cNvSpPr/>
            <p:nvPr userDrawn="1"/>
          </p:nvSpPr>
          <p:spPr>
            <a:xfrm>
              <a:off x="12059920" y="6410960"/>
              <a:ext cx="203200" cy="203200"/>
            </a:xfrm>
            <a:prstGeom prst="ellipse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Picture Placeholder 29">
            <a:extLst>
              <a:ext uri="{FF2B5EF4-FFF2-40B4-BE49-F238E27FC236}">
                <a16:creationId xmlns:a16="http://schemas.microsoft.com/office/drawing/2014/main" id="{21194EDF-F7FE-6F47-9F3B-A948008735D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092"/>
            <a:ext cx="5075203" cy="45212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EF59B9-DE34-3741-83EB-6AA9D6864E74}"/>
              </a:ext>
            </a:extLst>
          </p:cNvPr>
          <p:cNvSpPr txBox="1"/>
          <p:nvPr userDrawn="1"/>
        </p:nvSpPr>
        <p:spPr>
          <a:xfrm>
            <a:off x="8078772" y="6388259"/>
            <a:ext cx="318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5E7CE-017E-4BDF-AAEB-035645ACEE24}" type="slidenum">
              <a:rPr lang="en-US" sz="120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  |    ©</a:t>
            </a:r>
            <a:r>
              <a:rPr lang="en-US" sz="1200" kern="0" spc="-13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Modius, Inc.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13511AE-58A9-244C-9F71-E1921FE48A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40502" y="775868"/>
            <a:ext cx="5925950" cy="482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200">
                <a:solidFill>
                  <a:schemeClr val="accent1"/>
                </a:solidFill>
              </a:defRPr>
            </a:lvl1pPr>
            <a:lvl2pPr marL="182880" indent="-137160">
              <a:defRPr/>
            </a:lvl2pPr>
            <a:lvl3pPr marL="457200" indent="-137160">
              <a:defRPr/>
            </a:lvl3pPr>
            <a:lvl4pPr marL="685800" indent="-137160">
              <a:defRPr/>
            </a:lvl4pPr>
            <a:lvl5pPr marL="914400" indent="-137160">
              <a:defRPr/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D69611F-F237-C844-9432-A00AED1F3F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0502" y="1258467"/>
            <a:ext cx="5925950" cy="2578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600">
                <a:solidFill>
                  <a:schemeClr val="tx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6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6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600"/>
            </a:lvl4pPr>
            <a:lvl5pPr marL="914400" indent="-137160">
              <a:defRPr sz="1600"/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611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Msg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6083299" y="0"/>
            <a:ext cx="6108701" cy="68579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31A51D71-FA91-8D45-ACF4-3868FF83C7EF}"/>
              </a:ext>
            </a:extLst>
          </p:cNvPr>
          <p:cNvSpPr txBox="1">
            <a:spLocks/>
          </p:cNvSpPr>
          <p:nvPr userDrawn="1"/>
        </p:nvSpPr>
        <p:spPr>
          <a:xfrm>
            <a:off x="646316" y="1219200"/>
            <a:ext cx="4502459" cy="401320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114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cke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646315" y="1219200"/>
            <a:ext cx="5113461" cy="401320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lnSpc>
                <a:spcPct val="80000"/>
              </a:lnSpc>
              <a:defRPr sz="52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5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2291508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6096000" y="2291508"/>
            <a:ext cx="6096000" cy="2291508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6096000" y="4583016"/>
            <a:ext cx="6096000" cy="2291508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39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95793DB-0005-AD4D-BB5C-9C3A2784F3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917" y="443166"/>
            <a:ext cx="11149228" cy="43249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4A01AD-9A48-AD42-9C36-C033517098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419" y="1174602"/>
            <a:ext cx="11130726" cy="4559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2600">
                <a:solidFill>
                  <a:schemeClr val="tx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8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8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800"/>
            </a:lvl4pPr>
            <a:lvl5pPr marL="914400" indent="-137160">
              <a:defRPr sz="1800"/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First Bullet 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4"/>
            <a:r>
              <a:rPr lang="en-US" dirty="0"/>
              <a:t>Fourth bullet</a:t>
            </a:r>
          </a:p>
        </p:txBody>
      </p:sp>
    </p:spTree>
    <p:extLst>
      <p:ext uri="{BB962C8B-B14F-4D97-AF65-F5344CB8AC3E}">
        <p14:creationId xmlns:p14="http://schemas.microsoft.com/office/powerpoint/2010/main" val="71877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95793DB-0005-AD4D-BB5C-9C3A2784F3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917" y="443166"/>
            <a:ext cx="11149228" cy="43249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4A01AD-9A48-AD42-9C36-C033517098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419" y="1174602"/>
            <a:ext cx="5398906" cy="4559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2600">
                <a:solidFill>
                  <a:schemeClr val="tx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8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8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800"/>
            </a:lvl4pPr>
            <a:lvl5pPr marL="914400" indent="-137160">
              <a:defRPr sz="1800"/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First Bullet 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4"/>
            <a:r>
              <a:rPr lang="en-US" dirty="0"/>
              <a:t>Fourth bullet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2D7E75D-1194-CA4E-8265-D65B882B00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2767" y="1174602"/>
            <a:ext cx="5398906" cy="4559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2600">
                <a:solidFill>
                  <a:schemeClr val="tx1"/>
                </a:solidFill>
              </a:defRPr>
            </a:lvl1pPr>
            <a:lvl2pPr marL="182880" indent="-137160">
              <a:lnSpc>
                <a:spcPct val="100000"/>
              </a:lnSpc>
              <a:spcAft>
                <a:spcPts val="200"/>
              </a:spcAft>
              <a:defRPr sz="1800"/>
            </a:lvl2pPr>
            <a:lvl3pPr marL="457200" indent="-137160">
              <a:lnSpc>
                <a:spcPct val="100000"/>
              </a:lnSpc>
              <a:spcAft>
                <a:spcPts val="200"/>
              </a:spcAft>
              <a:defRPr sz="1800"/>
            </a:lvl3pPr>
            <a:lvl4pPr marL="685800" indent="-137160">
              <a:lnSpc>
                <a:spcPct val="100000"/>
              </a:lnSpc>
              <a:spcAft>
                <a:spcPts val="200"/>
              </a:spcAft>
              <a:defRPr sz="1800"/>
            </a:lvl4pPr>
            <a:lvl5pPr marL="914400" indent="-137160">
              <a:defRPr sz="1800"/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First Bullet 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4"/>
            <a:r>
              <a:rPr lang="en-US" dirty="0"/>
              <a:t>Fourth bullet</a:t>
            </a:r>
          </a:p>
        </p:txBody>
      </p:sp>
    </p:spTree>
    <p:extLst>
      <p:ext uri="{BB962C8B-B14F-4D97-AF65-F5344CB8AC3E}">
        <p14:creationId xmlns:p14="http://schemas.microsoft.com/office/powerpoint/2010/main" val="119347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BB61F-E95B-EE47-8AD3-29838959798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29" y="6233025"/>
            <a:ext cx="964065" cy="36703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ECF29DE-74F3-2441-B941-3C1F9D9466A3}"/>
              </a:ext>
            </a:extLst>
          </p:cNvPr>
          <p:cNvSpPr/>
          <p:nvPr userDrawn="1"/>
        </p:nvSpPr>
        <p:spPr>
          <a:xfrm>
            <a:off x="11755120" y="6410960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9AA09D-D8E5-4E48-8DE0-B3A258DC91C2}"/>
              </a:ext>
            </a:extLst>
          </p:cNvPr>
          <p:cNvSpPr/>
          <p:nvPr userDrawn="1"/>
        </p:nvSpPr>
        <p:spPr>
          <a:xfrm>
            <a:off x="11450320" y="6410960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D7A39BE-FB7B-3C43-B676-66C6191AAA11}"/>
              </a:ext>
            </a:extLst>
          </p:cNvPr>
          <p:cNvSpPr/>
          <p:nvPr userDrawn="1"/>
        </p:nvSpPr>
        <p:spPr>
          <a:xfrm>
            <a:off x="12059920" y="6410960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28981D-8A5D-684F-8F28-B85A90015BC9}"/>
              </a:ext>
            </a:extLst>
          </p:cNvPr>
          <p:cNvSpPr txBox="1"/>
          <p:nvPr userDrawn="1"/>
        </p:nvSpPr>
        <p:spPr>
          <a:xfrm>
            <a:off x="8078772" y="6388259"/>
            <a:ext cx="318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5E7CE-017E-4BDF-AAEB-035645ACEE24}" type="slidenum">
              <a:rPr lang="en-US" sz="12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    |    ©</a:t>
            </a:r>
            <a:r>
              <a:rPr lang="en-US" sz="1200" kern="0" spc="-13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Modius, Inc.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29A0F-CB24-C64B-AE28-FB03379579D4}"/>
              </a:ext>
            </a:extLst>
          </p:cNvPr>
          <p:cNvSpPr txBox="1"/>
          <p:nvPr userDrawn="1"/>
        </p:nvSpPr>
        <p:spPr>
          <a:xfrm>
            <a:off x="1679419" y="6388259"/>
            <a:ext cx="1303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6451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3" r:id="rId3"/>
    <p:sldLayoutId id="2147483649" r:id="rId4"/>
    <p:sldLayoutId id="2147483670" r:id="rId5"/>
    <p:sldLayoutId id="2147483659" r:id="rId6"/>
    <p:sldLayoutId id="2147483656" r:id="rId7"/>
    <p:sldLayoutId id="2147483745" r:id="rId8"/>
    <p:sldLayoutId id="2147483746" r:id="rId9"/>
    <p:sldLayoutId id="2147483743" r:id="rId10"/>
    <p:sldLayoutId id="2147483749" r:id="rId11"/>
    <p:sldLayoutId id="2147483752" r:id="rId12"/>
    <p:sldLayoutId id="2147483731" r:id="rId13"/>
    <p:sldLayoutId id="2147483750" r:id="rId14"/>
    <p:sldLayoutId id="2147483742" r:id="rId15"/>
    <p:sldLayoutId id="2147483683" r:id="rId16"/>
    <p:sldLayoutId id="21474837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tiff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9.png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31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svg"/><Relationship Id="rId10" Type="http://schemas.openxmlformats.org/officeDocument/2006/relationships/image" Target="../media/image104.jpe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6.wmf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34.png"/><Relationship Id="rId3" Type="http://schemas.openxmlformats.org/officeDocument/2006/relationships/image" Target="../media/image132.jpeg"/><Relationship Id="rId7" Type="http://schemas.openxmlformats.org/officeDocument/2006/relationships/image" Target="../media/image41.png"/><Relationship Id="rId12" Type="http://schemas.openxmlformats.org/officeDocument/2006/relationships/image" Target="../media/image8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81.png"/><Relationship Id="rId5" Type="http://schemas.openxmlformats.org/officeDocument/2006/relationships/image" Target="../media/image37.emf"/><Relationship Id="rId15" Type="http://schemas.openxmlformats.org/officeDocument/2006/relationships/image" Target="../media/image136.png"/><Relationship Id="rId10" Type="http://schemas.openxmlformats.org/officeDocument/2006/relationships/image" Target="../media/image87.png"/><Relationship Id="rId4" Type="http://schemas.openxmlformats.org/officeDocument/2006/relationships/image" Target="../media/image36.png"/><Relationship Id="rId9" Type="http://schemas.openxmlformats.org/officeDocument/2006/relationships/image" Target="../media/image133.png"/><Relationship Id="rId1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9.emf"/><Relationship Id="rId5" Type="http://schemas.openxmlformats.org/officeDocument/2006/relationships/image" Target="../media/image138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w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wmf"/><Relationship Id="rId5" Type="http://schemas.openxmlformats.org/officeDocument/2006/relationships/image" Target="../media/image34.jpe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emf"/><Relationship Id="rId3" Type="http://schemas.openxmlformats.org/officeDocument/2006/relationships/image" Target="../media/image35.jpeg"/><Relationship Id="rId21" Type="http://schemas.openxmlformats.org/officeDocument/2006/relationships/image" Target="../media/image28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emf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emf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D4FB6-7860-134F-933B-853C68F662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Solutions for Infrastructure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273C9-1636-DC41-988F-C5384DA0FF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Modius OpenData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C8AD16-DD26-C742-8BE6-4521DEC0D1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/>
              <a:t>Craig Compiano, President</a:t>
            </a:r>
          </a:p>
          <a:p>
            <a:r>
              <a:rPr lang="en-US" sz="1800" dirty="0"/>
              <a:t>Mark Carberry, Vice President of Sales                                                     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E54C49-AF87-2E46-88F8-AFED4252BD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6879" y="6002085"/>
            <a:ext cx="3662941" cy="369332"/>
          </a:xfrm>
        </p:spPr>
        <p:txBody>
          <a:bodyPr/>
          <a:lstStyle/>
          <a:p>
            <a:r>
              <a:rPr lang="en-US" dirty="0"/>
              <a:t>November 13, 2020</a:t>
            </a:r>
          </a:p>
        </p:txBody>
      </p:sp>
    </p:spTree>
    <p:extLst>
      <p:ext uri="{BB962C8B-B14F-4D97-AF65-F5344CB8AC3E}">
        <p14:creationId xmlns:p14="http://schemas.microsoft.com/office/powerpoint/2010/main" val="2275089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EEB4460-4916-8343-9133-98C0743F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05" y="204895"/>
            <a:ext cx="11149228" cy="432498"/>
          </a:xfrm>
        </p:spPr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Accurate and Structured for Edge Computing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C611C8-E21D-0943-86D0-00FC2784FEE0}"/>
              </a:ext>
            </a:extLst>
          </p:cNvPr>
          <p:cNvSpPr/>
          <p:nvPr/>
        </p:nvSpPr>
        <p:spPr>
          <a:xfrm>
            <a:off x="10854264" y="-14889"/>
            <a:ext cx="618068" cy="872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BE8EACD1-C08E-4586-90BF-7E7B0FDE2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7695" y="179689"/>
            <a:ext cx="647700" cy="647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E3D17F-9431-A547-9137-F4AA215C23D9}"/>
              </a:ext>
            </a:extLst>
          </p:cNvPr>
          <p:cNvSpPr/>
          <p:nvPr/>
        </p:nvSpPr>
        <p:spPr>
          <a:xfrm>
            <a:off x="4403188" y="3573195"/>
            <a:ext cx="1322363" cy="534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6D1B0-1138-1441-895E-997895A4EC59}"/>
              </a:ext>
            </a:extLst>
          </p:cNvPr>
          <p:cNvSpPr/>
          <p:nvPr/>
        </p:nvSpPr>
        <p:spPr>
          <a:xfrm>
            <a:off x="0" y="5596128"/>
            <a:ext cx="12192000" cy="558501"/>
          </a:xfrm>
          <a:prstGeom prst="rect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453617-8274-934C-8F90-FB11DB9D56A2}"/>
              </a:ext>
            </a:extLst>
          </p:cNvPr>
          <p:cNvSpPr/>
          <p:nvPr/>
        </p:nvSpPr>
        <p:spPr>
          <a:xfrm>
            <a:off x="2256571" y="5596128"/>
            <a:ext cx="7866558" cy="558501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93B647-6BDE-3B45-838E-CAFA1E05E74C}"/>
              </a:ext>
            </a:extLst>
          </p:cNvPr>
          <p:cNvSpPr/>
          <p:nvPr/>
        </p:nvSpPr>
        <p:spPr>
          <a:xfrm>
            <a:off x="1054264" y="5669280"/>
            <a:ext cx="1349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38FC1C-EF29-5949-90AB-BCE14D0822DC}"/>
              </a:ext>
            </a:extLst>
          </p:cNvPr>
          <p:cNvSpPr/>
          <p:nvPr/>
        </p:nvSpPr>
        <p:spPr>
          <a:xfrm>
            <a:off x="2514600" y="5669280"/>
            <a:ext cx="736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Hard-to-get data becomes usable data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908DD7-8182-1344-A18A-5064A8D9179B}"/>
              </a:ext>
            </a:extLst>
          </p:cNvPr>
          <p:cNvSpPr/>
          <p:nvPr/>
        </p:nvSpPr>
        <p:spPr>
          <a:xfrm>
            <a:off x="2279957" y="761329"/>
            <a:ext cx="7789289" cy="4568814"/>
          </a:xfrm>
          <a:prstGeom prst="rect">
            <a:avLst/>
          </a:prstGeom>
          <a:solidFill>
            <a:schemeClr val="bg1"/>
          </a:solidFill>
          <a:ln w="6350">
            <a:solidFill>
              <a:srgbClr val="DCDCDC"/>
            </a:solidFill>
          </a:ln>
          <a:effectLst>
            <a:outerShdw blurRad="127000" dist="381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102F2-6AFA-0144-9504-50D7DAFA76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" t="1826" r="195" b="2018"/>
          <a:stretch/>
        </p:blipFill>
        <p:spPr>
          <a:xfrm>
            <a:off x="2280862" y="762000"/>
            <a:ext cx="7789261" cy="456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5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AF5179E-63F8-8244-B20A-9A38128C6D8B}"/>
              </a:ext>
            </a:extLst>
          </p:cNvPr>
          <p:cNvSpPr/>
          <p:nvPr/>
        </p:nvSpPr>
        <p:spPr>
          <a:xfrm>
            <a:off x="2279957" y="761328"/>
            <a:ext cx="7789289" cy="4597915"/>
          </a:xfrm>
          <a:prstGeom prst="rect">
            <a:avLst/>
          </a:prstGeom>
          <a:solidFill>
            <a:schemeClr val="bg1"/>
          </a:solidFill>
          <a:ln w="6350">
            <a:solidFill>
              <a:srgbClr val="DCDCDC"/>
            </a:solidFill>
          </a:ln>
          <a:effectLst>
            <a:outerShdw blurRad="127000" dist="381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70C2EBA-C9CF-F142-A3E5-9DB9E77E03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0182" y="1258543"/>
            <a:ext cx="6885710" cy="408458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6CC1521-32D2-B24A-A775-52A6E2C10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53" y="184614"/>
            <a:ext cx="10279306" cy="432498"/>
          </a:xfrm>
        </p:spPr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Highly Scalable and Secure</a:t>
            </a:r>
            <a:br>
              <a:rPr lang="en-US" sz="40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57D62-0E9D-4A6F-8164-4056F4A9B2B4}"/>
              </a:ext>
            </a:extLst>
          </p:cNvPr>
          <p:cNvSpPr txBox="1"/>
          <p:nvPr/>
        </p:nvSpPr>
        <p:spPr>
          <a:xfrm>
            <a:off x="8079606" y="4178601"/>
            <a:ext cx="1839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Secure TCP “push”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0DFC23-F15F-44B7-82FF-83AFA67B73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926" y="1433030"/>
            <a:ext cx="1545565" cy="75294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8CF28CF-4507-2B45-A64A-7D1238DDF613}"/>
              </a:ext>
            </a:extLst>
          </p:cNvPr>
          <p:cNvSpPr/>
          <p:nvPr/>
        </p:nvSpPr>
        <p:spPr>
          <a:xfrm>
            <a:off x="10854264" y="-14889"/>
            <a:ext cx="618068" cy="872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239CFED-FF67-A44B-8F6A-B82B5748B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42389" y="184903"/>
            <a:ext cx="647700" cy="6477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C166B90-6237-CF4E-A493-134288800061}"/>
              </a:ext>
            </a:extLst>
          </p:cNvPr>
          <p:cNvGrpSpPr/>
          <p:nvPr/>
        </p:nvGrpSpPr>
        <p:grpSpPr>
          <a:xfrm>
            <a:off x="6076422" y="2479836"/>
            <a:ext cx="329106" cy="329106"/>
            <a:chOff x="3525290" y="3679372"/>
            <a:chExt cx="329106" cy="32910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19474C9-B8F6-0C43-9F90-ADCFD2C4F41E}"/>
                </a:ext>
              </a:extLst>
            </p:cNvPr>
            <p:cNvSpPr/>
            <p:nvPr/>
          </p:nvSpPr>
          <p:spPr>
            <a:xfrm>
              <a:off x="3525290" y="3679372"/>
              <a:ext cx="329106" cy="3291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" descr="Black lock icon - Free black lock icons">
              <a:extLst>
                <a:ext uri="{FF2B5EF4-FFF2-40B4-BE49-F238E27FC236}">
                  <a16:creationId xmlns:a16="http://schemas.microsoft.com/office/drawing/2014/main" id="{4C049C90-AE50-8B41-92DB-E556AE663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12" y="3722516"/>
              <a:ext cx="231388" cy="23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A49D664-EBC0-1244-9904-AE3C1AB2E4F2}"/>
              </a:ext>
            </a:extLst>
          </p:cNvPr>
          <p:cNvSpPr/>
          <p:nvPr/>
        </p:nvSpPr>
        <p:spPr>
          <a:xfrm>
            <a:off x="2279638" y="749082"/>
            <a:ext cx="7789609" cy="411027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A0557D1-0341-404D-88DD-9CD559EF02F2}"/>
              </a:ext>
            </a:extLst>
          </p:cNvPr>
          <p:cNvSpPr/>
          <p:nvPr/>
        </p:nvSpPr>
        <p:spPr>
          <a:xfrm>
            <a:off x="4345430" y="762713"/>
            <a:ext cx="3698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OpenData – Enterprise Edition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65DA18D-DAE5-BC43-835F-8A6521D132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995" y="1408684"/>
            <a:ext cx="1437964" cy="784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CF050D-728D-0545-9B6B-6801488C80BC}"/>
              </a:ext>
            </a:extLst>
          </p:cNvPr>
          <p:cNvSpPr txBox="1"/>
          <p:nvPr/>
        </p:nvSpPr>
        <p:spPr>
          <a:xfrm>
            <a:off x="11214100" y="2247900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7682ABA-1711-DC42-9C9C-963637653066}"/>
              </a:ext>
            </a:extLst>
          </p:cNvPr>
          <p:cNvSpPr/>
          <p:nvPr/>
        </p:nvSpPr>
        <p:spPr>
          <a:xfrm>
            <a:off x="0" y="5596128"/>
            <a:ext cx="12192000" cy="558501"/>
          </a:xfrm>
          <a:prstGeom prst="rect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8B1CC3-A7E8-5741-A804-8D06096E7C46}"/>
              </a:ext>
            </a:extLst>
          </p:cNvPr>
          <p:cNvSpPr/>
          <p:nvPr/>
        </p:nvSpPr>
        <p:spPr>
          <a:xfrm>
            <a:off x="2256571" y="5596128"/>
            <a:ext cx="7866558" cy="558501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034E732-2F70-0C47-8CEC-C8C55274FCAE}"/>
              </a:ext>
            </a:extLst>
          </p:cNvPr>
          <p:cNvSpPr/>
          <p:nvPr/>
        </p:nvSpPr>
        <p:spPr>
          <a:xfrm>
            <a:off x="1054264" y="5669280"/>
            <a:ext cx="1349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155B6F6-FCA5-4A48-AE7A-A0CAE4B658BD}"/>
              </a:ext>
            </a:extLst>
          </p:cNvPr>
          <p:cNvSpPr/>
          <p:nvPr/>
        </p:nvSpPr>
        <p:spPr>
          <a:xfrm>
            <a:off x="2514600" y="5669280"/>
            <a:ext cx="736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Deploy at 1, 10 or 10,000 locations with equivalent performance 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5ED19462-B4DD-4146-9A7C-F3D710880FFF}"/>
              </a:ext>
            </a:extLst>
          </p:cNvPr>
          <p:cNvSpPr/>
          <p:nvPr/>
        </p:nvSpPr>
        <p:spPr>
          <a:xfrm rot="16200000">
            <a:off x="4688481" y="2854569"/>
            <a:ext cx="556814" cy="865346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EF077C-1B5C-AE42-AA1E-6F8E64DC32C1}"/>
              </a:ext>
            </a:extLst>
          </p:cNvPr>
          <p:cNvGrpSpPr/>
          <p:nvPr/>
        </p:nvGrpSpPr>
        <p:grpSpPr>
          <a:xfrm>
            <a:off x="4439991" y="3106752"/>
            <a:ext cx="329106" cy="329106"/>
            <a:chOff x="3525290" y="3679372"/>
            <a:chExt cx="329106" cy="3291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864575-13E0-D64D-8FF3-2EDADCD2DF77}"/>
                </a:ext>
              </a:extLst>
            </p:cNvPr>
            <p:cNvSpPr/>
            <p:nvPr/>
          </p:nvSpPr>
          <p:spPr>
            <a:xfrm>
              <a:off x="3525290" y="3679372"/>
              <a:ext cx="329106" cy="3291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6" name="Picture 2" descr="Black lock icon - Free black lock icons">
              <a:extLst>
                <a:ext uri="{FF2B5EF4-FFF2-40B4-BE49-F238E27FC236}">
                  <a16:creationId xmlns:a16="http://schemas.microsoft.com/office/drawing/2014/main" id="{484091BF-F804-3E4C-A2CC-448270726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12" y="3722516"/>
              <a:ext cx="231388" cy="23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Down Arrow 47">
            <a:extLst>
              <a:ext uri="{FF2B5EF4-FFF2-40B4-BE49-F238E27FC236}">
                <a16:creationId xmlns:a16="http://schemas.microsoft.com/office/drawing/2014/main" id="{4574521C-F258-F94A-96A6-C494CC95F658}"/>
              </a:ext>
            </a:extLst>
          </p:cNvPr>
          <p:cNvSpPr/>
          <p:nvPr/>
        </p:nvSpPr>
        <p:spPr>
          <a:xfrm rot="16200000" flipV="1">
            <a:off x="7239810" y="2819014"/>
            <a:ext cx="556814" cy="946673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F7AD80AA-E991-264A-AAF0-515A2C6416D1}"/>
              </a:ext>
            </a:extLst>
          </p:cNvPr>
          <p:cNvSpPr/>
          <p:nvPr/>
        </p:nvSpPr>
        <p:spPr>
          <a:xfrm rot="18815440" flipV="1">
            <a:off x="6990583" y="3595045"/>
            <a:ext cx="556814" cy="852826"/>
          </a:xfrm>
          <a:custGeom>
            <a:avLst/>
            <a:gdLst>
              <a:gd name="connsiteX0" fmla="*/ 0 w 556814"/>
              <a:gd name="connsiteY0" fmla="*/ 585676 h 864083"/>
              <a:gd name="connsiteX1" fmla="*/ 139204 w 556814"/>
              <a:gd name="connsiteY1" fmla="*/ 585676 h 864083"/>
              <a:gd name="connsiteX2" fmla="*/ 139204 w 556814"/>
              <a:gd name="connsiteY2" fmla="*/ 0 h 864083"/>
              <a:gd name="connsiteX3" fmla="*/ 417611 w 556814"/>
              <a:gd name="connsiteY3" fmla="*/ 0 h 864083"/>
              <a:gd name="connsiteX4" fmla="*/ 417611 w 556814"/>
              <a:gd name="connsiteY4" fmla="*/ 585676 h 864083"/>
              <a:gd name="connsiteX5" fmla="*/ 556814 w 556814"/>
              <a:gd name="connsiteY5" fmla="*/ 585676 h 864083"/>
              <a:gd name="connsiteX6" fmla="*/ 278407 w 556814"/>
              <a:gd name="connsiteY6" fmla="*/ 864083 h 864083"/>
              <a:gd name="connsiteX7" fmla="*/ 0 w 556814"/>
              <a:gd name="connsiteY7" fmla="*/ 585676 h 864083"/>
              <a:gd name="connsiteX0" fmla="*/ 0 w 556814"/>
              <a:gd name="connsiteY0" fmla="*/ 585676 h 864083"/>
              <a:gd name="connsiteX1" fmla="*/ 139204 w 556814"/>
              <a:gd name="connsiteY1" fmla="*/ 585676 h 864083"/>
              <a:gd name="connsiteX2" fmla="*/ 138536 w 556814"/>
              <a:gd name="connsiteY2" fmla="*/ 306471 h 864083"/>
              <a:gd name="connsiteX3" fmla="*/ 139204 w 556814"/>
              <a:gd name="connsiteY3" fmla="*/ 0 h 864083"/>
              <a:gd name="connsiteX4" fmla="*/ 417611 w 556814"/>
              <a:gd name="connsiteY4" fmla="*/ 0 h 864083"/>
              <a:gd name="connsiteX5" fmla="*/ 417611 w 556814"/>
              <a:gd name="connsiteY5" fmla="*/ 585676 h 864083"/>
              <a:gd name="connsiteX6" fmla="*/ 556814 w 556814"/>
              <a:gd name="connsiteY6" fmla="*/ 585676 h 864083"/>
              <a:gd name="connsiteX7" fmla="*/ 278407 w 556814"/>
              <a:gd name="connsiteY7" fmla="*/ 864083 h 864083"/>
              <a:gd name="connsiteX8" fmla="*/ 0 w 556814"/>
              <a:gd name="connsiteY8" fmla="*/ 585676 h 864083"/>
              <a:gd name="connsiteX0" fmla="*/ 0 w 556814"/>
              <a:gd name="connsiteY0" fmla="*/ 585676 h 864083"/>
              <a:gd name="connsiteX1" fmla="*/ 139204 w 556814"/>
              <a:gd name="connsiteY1" fmla="*/ 585676 h 864083"/>
              <a:gd name="connsiteX2" fmla="*/ 138536 w 556814"/>
              <a:gd name="connsiteY2" fmla="*/ 306471 h 864083"/>
              <a:gd name="connsiteX3" fmla="*/ 139204 w 556814"/>
              <a:gd name="connsiteY3" fmla="*/ 0 h 864083"/>
              <a:gd name="connsiteX4" fmla="*/ 417611 w 556814"/>
              <a:gd name="connsiteY4" fmla="*/ 0 h 864083"/>
              <a:gd name="connsiteX5" fmla="*/ 417611 w 556814"/>
              <a:gd name="connsiteY5" fmla="*/ 585676 h 864083"/>
              <a:gd name="connsiteX6" fmla="*/ 556814 w 556814"/>
              <a:gd name="connsiteY6" fmla="*/ 585676 h 864083"/>
              <a:gd name="connsiteX7" fmla="*/ 278407 w 556814"/>
              <a:gd name="connsiteY7" fmla="*/ 864083 h 864083"/>
              <a:gd name="connsiteX8" fmla="*/ 0 w 556814"/>
              <a:gd name="connsiteY8" fmla="*/ 585676 h 864083"/>
              <a:gd name="connsiteX0" fmla="*/ 0 w 556814"/>
              <a:gd name="connsiteY0" fmla="*/ 591286 h 869693"/>
              <a:gd name="connsiteX1" fmla="*/ 139204 w 556814"/>
              <a:gd name="connsiteY1" fmla="*/ 591286 h 869693"/>
              <a:gd name="connsiteX2" fmla="*/ 138536 w 556814"/>
              <a:gd name="connsiteY2" fmla="*/ 312081 h 869693"/>
              <a:gd name="connsiteX3" fmla="*/ 417611 w 556814"/>
              <a:gd name="connsiteY3" fmla="*/ 5610 h 869693"/>
              <a:gd name="connsiteX4" fmla="*/ 417611 w 556814"/>
              <a:gd name="connsiteY4" fmla="*/ 591286 h 869693"/>
              <a:gd name="connsiteX5" fmla="*/ 556814 w 556814"/>
              <a:gd name="connsiteY5" fmla="*/ 591286 h 869693"/>
              <a:gd name="connsiteX6" fmla="*/ 278407 w 556814"/>
              <a:gd name="connsiteY6" fmla="*/ 869693 h 869693"/>
              <a:gd name="connsiteX7" fmla="*/ 0 w 556814"/>
              <a:gd name="connsiteY7" fmla="*/ 591286 h 869693"/>
              <a:gd name="connsiteX0" fmla="*/ 0 w 556814"/>
              <a:gd name="connsiteY0" fmla="*/ 589977 h 868384"/>
              <a:gd name="connsiteX1" fmla="*/ 139204 w 556814"/>
              <a:gd name="connsiteY1" fmla="*/ 589977 h 868384"/>
              <a:gd name="connsiteX2" fmla="*/ 138536 w 556814"/>
              <a:gd name="connsiteY2" fmla="*/ 310772 h 868384"/>
              <a:gd name="connsiteX3" fmla="*/ 417611 w 556814"/>
              <a:gd name="connsiteY3" fmla="*/ 4301 h 868384"/>
              <a:gd name="connsiteX4" fmla="*/ 417611 w 556814"/>
              <a:gd name="connsiteY4" fmla="*/ 589977 h 868384"/>
              <a:gd name="connsiteX5" fmla="*/ 556814 w 556814"/>
              <a:gd name="connsiteY5" fmla="*/ 589977 h 868384"/>
              <a:gd name="connsiteX6" fmla="*/ 278407 w 556814"/>
              <a:gd name="connsiteY6" fmla="*/ 868384 h 868384"/>
              <a:gd name="connsiteX7" fmla="*/ 0 w 556814"/>
              <a:gd name="connsiteY7" fmla="*/ 589977 h 868384"/>
              <a:gd name="connsiteX0" fmla="*/ 0 w 556814"/>
              <a:gd name="connsiteY0" fmla="*/ 585695 h 864102"/>
              <a:gd name="connsiteX1" fmla="*/ 139204 w 556814"/>
              <a:gd name="connsiteY1" fmla="*/ 585695 h 864102"/>
              <a:gd name="connsiteX2" fmla="*/ 138536 w 556814"/>
              <a:gd name="connsiteY2" fmla="*/ 306490 h 864102"/>
              <a:gd name="connsiteX3" fmla="*/ 417611 w 556814"/>
              <a:gd name="connsiteY3" fmla="*/ 19 h 864102"/>
              <a:gd name="connsiteX4" fmla="*/ 417611 w 556814"/>
              <a:gd name="connsiteY4" fmla="*/ 585695 h 864102"/>
              <a:gd name="connsiteX5" fmla="*/ 556814 w 556814"/>
              <a:gd name="connsiteY5" fmla="*/ 585695 h 864102"/>
              <a:gd name="connsiteX6" fmla="*/ 278407 w 556814"/>
              <a:gd name="connsiteY6" fmla="*/ 864102 h 864102"/>
              <a:gd name="connsiteX7" fmla="*/ 0 w 556814"/>
              <a:gd name="connsiteY7" fmla="*/ 585695 h 864102"/>
              <a:gd name="connsiteX0" fmla="*/ 0 w 556814"/>
              <a:gd name="connsiteY0" fmla="*/ 574419 h 852826"/>
              <a:gd name="connsiteX1" fmla="*/ 139204 w 556814"/>
              <a:gd name="connsiteY1" fmla="*/ 574419 h 852826"/>
              <a:gd name="connsiteX2" fmla="*/ 138536 w 556814"/>
              <a:gd name="connsiteY2" fmla="*/ 295214 h 852826"/>
              <a:gd name="connsiteX3" fmla="*/ 415644 w 556814"/>
              <a:gd name="connsiteY3" fmla="*/ 20 h 852826"/>
              <a:gd name="connsiteX4" fmla="*/ 417611 w 556814"/>
              <a:gd name="connsiteY4" fmla="*/ 574419 h 852826"/>
              <a:gd name="connsiteX5" fmla="*/ 556814 w 556814"/>
              <a:gd name="connsiteY5" fmla="*/ 574419 h 852826"/>
              <a:gd name="connsiteX6" fmla="*/ 278407 w 556814"/>
              <a:gd name="connsiteY6" fmla="*/ 852826 h 852826"/>
              <a:gd name="connsiteX7" fmla="*/ 0 w 556814"/>
              <a:gd name="connsiteY7" fmla="*/ 574419 h 85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6814" h="852826">
                <a:moveTo>
                  <a:pt x="0" y="574419"/>
                </a:moveTo>
                <a:lnTo>
                  <a:pt x="139204" y="574419"/>
                </a:lnTo>
                <a:cubicBezTo>
                  <a:pt x="138981" y="481351"/>
                  <a:pt x="138870" y="434816"/>
                  <a:pt x="138536" y="295214"/>
                </a:cubicBezTo>
                <a:cubicBezTo>
                  <a:pt x="142259" y="288481"/>
                  <a:pt x="415126" y="-2730"/>
                  <a:pt x="415644" y="20"/>
                </a:cubicBezTo>
                <a:cubicBezTo>
                  <a:pt x="416300" y="191486"/>
                  <a:pt x="416955" y="382953"/>
                  <a:pt x="417611" y="574419"/>
                </a:cubicBezTo>
                <a:lnTo>
                  <a:pt x="556814" y="574419"/>
                </a:lnTo>
                <a:lnTo>
                  <a:pt x="278407" y="852826"/>
                </a:lnTo>
                <a:lnTo>
                  <a:pt x="0" y="57441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3BA76E-103A-314B-9BA8-2BB1C9E4EE6D}"/>
              </a:ext>
            </a:extLst>
          </p:cNvPr>
          <p:cNvGrpSpPr/>
          <p:nvPr/>
        </p:nvGrpSpPr>
        <p:grpSpPr>
          <a:xfrm>
            <a:off x="7302108" y="4011828"/>
            <a:ext cx="329106" cy="329106"/>
            <a:chOff x="3525290" y="3679372"/>
            <a:chExt cx="329106" cy="32910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E286477-3AF4-0B46-B5D3-9E9F3CE260C3}"/>
                </a:ext>
              </a:extLst>
            </p:cNvPr>
            <p:cNvSpPr/>
            <p:nvPr/>
          </p:nvSpPr>
          <p:spPr>
            <a:xfrm>
              <a:off x="3525290" y="3679372"/>
              <a:ext cx="329106" cy="3291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2" descr="Black lock icon - Free black lock icons">
              <a:extLst>
                <a:ext uri="{FF2B5EF4-FFF2-40B4-BE49-F238E27FC236}">
                  <a16:creationId xmlns:a16="http://schemas.microsoft.com/office/drawing/2014/main" id="{10D06F4D-2F0B-0944-AC02-ACE411632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12" y="3722516"/>
              <a:ext cx="231388" cy="23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184D0D-325B-8F40-9385-43680B99A5DC}"/>
              </a:ext>
            </a:extLst>
          </p:cNvPr>
          <p:cNvGrpSpPr/>
          <p:nvPr/>
        </p:nvGrpSpPr>
        <p:grpSpPr>
          <a:xfrm>
            <a:off x="7766424" y="3127580"/>
            <a:ext cx="329106" cy="329106"/>
            <a:chOff x="3525290" y="3679372"/>
            <a:chExt cx="329106" cy="3291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C0C09AD-86AA-3B42-8429-F93E66E437CC}"/>
                </a:ext>
              </a:extLst>
            </p:cNvPr>
            <p:cNvSpPr/>
            <p:nvPr/>
          </p:nvSpPr>
          <p:spPr>
            <a:xfrm>
              <a:off x="3525290" y="3679372"/>
              <a:ext cx="329106" cy="3291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" descr="Black lock icon - Free black lock icons">
              <a:extLst>
                <a:ext uri="{FF2B5EF4-FFF2-40B4-BE49-F238E27FC236}">
                  <a16:creationId xmlns:a16="http://schemas.microsoft.com/office/drawing/2014/main" id="{8BAA81E3-CDA3-8541-ABCA-7E270C301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12" y="3722516"/>
              <a:ext cx="231388" cy="23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Down Arrow 49">
            <a:extLst>
              <a:ext uri="{FF2B5EF4-FFF2-40B4-BE49-F238E27FC236}">
                <a16:creationId xmlns:a16="http://schemas.microsoft.com/office/drawing/2014/main" id="{DB49847D-56D6-0F43-853A-287147F453BB}"/>
              </a:ext>
            </a:extLst>
          </p:cNvPr>
          <p:cNvSpPr/>
          <p:nvPr/>
        </p:nvSpPr>
        <p:spPr>
          <a:xfrm rot="2784560" flipH="1" flipV="1">
            <a:off x="4856425" y="3600311"/>
            <a:ext cx="556814" cy="839360"/>
          </a:xfrm>
          <a:custGeom>
            <a:avLst/>
            <a:gdLst>
              <a:gd name="connsiteX0" fmla="*/ 0 w 556814"/>
              <a:gd name="connsiteY0" fmla="*/ 585676 h 864083"/>
              <a:gd name="connsiteX1" fmla="*/ 139204 w 556814"/>
              <a:gd name="connsiteY1" fmla="*/ 585676 h 864083"/>
              <a:gd name="connsiteX2" fmla="*/ 139204 w 556814"/>
              <a:gd name="connsiteY2" fmla="*/ 0 h 864083"/>
              <a:gd name="connsiteX3" fmla="*/ 417611 w 556814"/>
              <a:gd name="connsiteY3" fmla="*/ 0 h 864083"/>
              <a:gd name="connsiteX4" fmla="*/ 417611 w 556814"/>
              <a:gd name="connsiteY4" fmla="*/ 585676 h 864083"/>
              <a:gd name="connsiteX5" fmla="*/ 556814 w 556814"/>
              <a:gd name="connsiteY5" fmla="*/ 585676 h 864083"/>
              <a:gd name="connsiteX6" fmla="*/ 278407 w 556814"/>
              <a:gd name="connsiteY6" fmla="*/ 864083 h 864083"/>
              <a:gd name="connsiteX7" fmla="*/ 0 w 556814"/>
              <a:gd name="connsiteY7" fmla="*/ 585676 h 864083"/>
              <a:gd name="connsiteX0" fmla="*/ 0 w 556814"/>
              <a:gd name="connsiteY0" fmla="*/ 585676 h 864083"/>
              <a:gd name="connsiteX1" fmla="*/ 139204 w 556814"/>
              <a:gd name="connsiteY1" fmla="*/ 585676 h 864083"/>
              <a:gd name="connsiteX2" fmla="*/ 138536 w 556814"/>
              <a:gd name="connsiteY2" fmla="*/ 306471 h 864083"/>
              <a:gd name="connsiteX3" fmla="*/ 139204 w 556814"/>
              <a:gd name="connsiteY3" fmla="*/ 0 h 864083"/>
              <a:gd name="connsiteX4" fmla="*/ 417611 w 556814"/>
              <a:gd name="connsiteY4" fmla="*/ 0 h 864083"/>
              <a:gd name="connsiteX5" fmla="*/ 417611 w 556814"/>
              <a:gd name="connsiteY5" fmla="*/ 585676 h 864083"/>
              <a:gd name="connsiteX6" fmla="*/ 556814 w 556814"/>
              <a:gd name="connsiteY6" fmla="*/ 585676 h 864083"/>
              <a:gd name="connsiteX7" fmla="*/ 278407 w 556814"/>
              <a:gd name="connsiteY7" fmla="*/ 864083 h 864083"/>
              <a:gd name="connsiteX8" fmla="*/ 0 w 556814"/>
              <a:gd name="connsiteY8" fmla="*/ 585676 h 864083"/>
              <a:gd name="connsiteX0" fmla="*/ 0 w 556814"/>
              <a:gd name="connsiteY0" fmla="*/ 585676 h 864083"/>
              <a:gd name="connsiteX1" fmla="*/ 139204 w 556814"/>
              <a:gd name="connsiteY1" fmla="*/ 585676 h 864083"/>
              <a:gd name="connsiteX2" fmla="*/ 138536 w 556814"/>
              <a:gd name="connsiteY2" fmla="*/ 306471 h 864083"/>
              <a:gd name="connsiteX3" fmla="*/ 139204 w 556814"/>
              <a:gd name="connsiteY3" fmla="*/ 0 h 864083"/>
              <a:gd name="connsiteX4" fmla="*/ 417611 w 556814"/>
              <a:gd name="connsiteY4" fmla="*/ 0 h 864083"/>
              <a:gd name="connsiteX5" fmla="*/ 417611 w 556814"/>
              <a:gd name="connsiteY5" fmla="*/ 585676 h 864083"/>
              <a:gd name="connsiteX6" fmla="*/ 556814 w 556814"/>
              <a:gd name="connsiteY6" fmla="*/ 585676 h 864083"/>
              <a:gd name="connsiteX7" fmla="*/ 278407 w 556814"/>
              <a:gd name="connsiteY7" fmla="*/ 864083 h 864083"/>
              <a:gd name="connsiteX8" fmla="*/ 0 w 556814"/>
              <a:gd name="connsiteY8" fmla="*/ 585676 h 864083"/>
              <a:gd name="connsiteX0" fmla="*/ 0 w 556814"/>
              <a:gd name="connsiteY0" fmla="*/ 591286 h 869693"/>
              <a:gd name="connsiteX1" fmla="*/ 139204 w 556814"/>
              <a:gd name="connsiteY1" fmla="*/ 591286 h 869693"/>
              <a:gd name="connsiteX2" fmla="*/ 138536 w 556814"/>
              <a:gd name="connsiteY2" fmla="*/ 312081 h 869693"/>
              <a:gd name="connsiteX3" fmla="*/ 417611 w 556814"/>
              <a:gd name="connsiteY3" fmla="*/ 5610 h 869693"/>
              <a:gd name="connsiteX4" fmla="*/ 417611 w 556814"/>
              <a:gd name="connsiteY4" fmla="*/ 591286 h 869693"/>
              <a:gd name="connsiteX5" fmla="*/ 556814 w 556814"/>
              <a:gd name="connsiteY5" fmla="*/ 591286 h 869693"/>
              <a:gd name="connsiteX6" fmla="*/ 278407 w 556814"/>
              <a:gd name="connsiteY6" fmla="*/ 869693 h 869693"/>
              <a:gd name="connsiteX7" fmla="*/ 0 w 556814"/>
              <a:gd name="connsiteY7" fmla="*/ 591286 h 869693"/>
              <a:gd name="connsiteX0" fmla="*/ 0 w 556814"/>
              <a:gd name="connsiteY0" fmla="*/ 589977 h 868384"/>
              <a:gd name="connsiteX1" fmla="*/ 139204 w 556814"/>
              <a:gd name="connsiteY1" fmla="*/ 589977 h 868384"/>
              <a:gd name="connsiteX2" fmla="*/ 138536 w 556814"/>
              <a:gd name="connsiteY2" fmla="*/ 310772 h 868384"/>
              <a:gd name="connsiteX3" fmla="*/ 417611 w 556814"/>
              <a:gd name="connsiteY3" fmla="*/ 4301 h 868384"/>
              <a:gd name="connsiteX4" fmla="*/ 417611 w 556814"/>
              <a:gd name="connsiteY4" fmla="*/ 589977 h 868384"/>
              <a:gd name="connsiteX5" fmla="*/ 556814 w 556814"/>
              <a:gd name="connsiteY5" fmla="*/ 589977 h 868384"/>
              <a:gd name="connsiteX6" fmla="*/ 278407 w 556814"/>
              <a:gd name="connsiteY6" fmla="*/ 868384 h 868384"/>
              <a:gd name="connsiteX7" fmla="*/ 0 w 556814"/>
              <a:gd name="connsiteY7" fmla="*/ 589977 h 868384"/>
              <a:gd name="connsiteX0" fmla="*/ 0 w 556814"/>
              <a:gd name="connsiteY0" fmla="*/ 585695 h 864102"/>
              <a:gd name="connsiteX1" fmla="*/ 139204 w 556814"/>
              <a:gd name="connsiteY1" fmla="*/ 585695 h 864102"/>
              <a:gd name="connsiteX2" fmla="*/ 138536 w 556814"/>
              <a:gd name="connsiteY2" fmla="*/ 306490 h 864102"/>
              <a:gd name="connsiteX3" fmla="*/ 417611 w 556814"/>
              <a:gd name="connsiteY3" fmla="*/ 19 h 864102"/>
              <a:gd name="connsiteX4" fmla="*/ 417611 w 556814"/>
              <a:gd name="connsiteY4" fmla="*/ 585695 h 864102"/>
              <a:gd name="connsiteX5" fmla="*/ 556814 w 556814"/>
              <a:gd name="connsiteY5" fmla="*/ 585695 h 864102"/>
              <a:gd name="connsiteX6" fmla="*/ 278407 w 556814"/>
              <a:gd name="connsiteY6" fmla="*/ 864102 h 864102"/>
              <a:gd name="connsiteX7" fmla="*/ 0 w 556814"/>
              <a:gd name="connsiteY7" fmla="*/ 585695 h 864102"/>
              <a:gd name="connsiteX0" fmla="*/ 0 w 556814"/>
              <a:gd name="connsiteY0" fmla="*/ 574419 h 852826"/>
              <a:gd name="connsiteX1" fmla="*/ 139204 w 556814"/>
              <a:gd name="connsiteY1" fmla="*/ 574419 h 852826"/>
              <a:gd name="connsiteX2" fmla="*/ 138536 w 556814"/>
              <a:gd name="connsiteY2" fmla="*/ 295214 h 852826"/>
              <a:gd name="connsiteX3" fmla="*/ 415644 w 556814"/>
              <a:gd name="connsiteY3" fmla="*/ 20 h 852826"/>
              <a:gd name="connsiteX4" fmla="*/ 417611 w 556814"/>
              <a:gd name="connsiteY4" fmla="*/ 574419 h 852826"/>
              <a:gd name="connsiteX5" fmla="*/ 556814 w 556814"/>
              <a:gd name="connsiteY5" fmla="*/ 574419 h 852826"/>
              <a:gd name="connsiteX6" fmla="*/ 278407 w 556814"/>
              <a:gd name="connsiteY6" fmla="*/ 852826 h 852826"/>
              <a:gd name="connsiteX7" fmla="*/ 0 w 556814"/>
              <a:gd name="connsiteY7" fmla="*/ 574419 h 852826"/>
              <a:gd name="connsiteX0" fmla="*/ 0 w 556814"/>
              <a:gd name="connsiteY0" fmla="*/ 560954 h 839361"/>
              <a:gd name="connsiteX1" fmla="*/ 139204 w 556814"/>
              <a:gd name="connsiteY1" fmla="*/ 560954 h 839361"/>
              <a:gd name="connsiteX2" fmla="*/ 138536 w 556814"/>
              <a:gd name="connsiteY2" fmla="*/ 281749 h 839361"/>
              <a:gd name="connsiteX3" fmla="*/ 415975 w 556814"/>
              <a:gd name="connsiteY3" fmla="*/ 21 h 839361"/>
              <a:gd name="connsiteX4" fmla="*/ 417611 w 556814"/>
              <a:gd name="connsiteY4" fmla="*/ 560954 h 839361"/>
              <a:gd name="connsiteX5" fmla="*/ 556814 w 556814"/>
              <a:gd name="connsiteY5" fmla="*/ 560954 h 839361"/>
              <a:gd name="connsiteX6" fmla="*/ 278407 w 556814"/>
              <a:gd name="connsiteY6" fmla="*/ 839361 h 839361"/>
              <a:gd name="connsiteX7" fmla="*/ 0 w 556814"/>
              <a:gd name="connsiteY7" fmla="*/ 560954 h 839361"/>
              <a:gd name="connsiteX0" fmla="*/ 0 w 556814"/>
              <a:gd name="connsiteY0" fmla="*/ 560953 h 839360"/>
              <a:gd name="connsiteX1" fmla="*/ 139204 w 556814"/>
              <a:gd name="connsiteY1" fmla="*/ 560953 h 839360"/>
              <a:gd name="connsiteX2" fmla="*/ 136678 w 556814"/>
              <a:gd name="connsiteY2" fmla="*/ 297514 h 839360"/>
              <a:gd name="connsiteX3" fmla="*/ 415975 w 556814"/>
              <a:gd name="connsiteY3" fmla="*/ 20 h 839360"/>
              <a:gd name="connsiteX4" fmla="*/ 417611 w 556814"/>
              <a:gd name="connsiteY4" fmla="*/ 560953 h 839360"/>
              <a:gd name="connsiteX5" fmla="*/ 556814 w 556814"/>
              <a:gd name="connsiteY5" fmla="*/ 560953 h 839360"/>
              <a:gd name="connsiteX6" fmla="*/ 278407 w 556814"/>
              <a:gd name="connsiteY6" fmla="*/ 839360 h 839360"/>
              <a:gd name="connsiteX7" fmla="*/ 0 w 556814"/>
              <a:gd name="connsiteY7" fmla="*/ 560953 h 839360"/>
              <a:gd name="connsiteX0" fmla="*/ 0 w 556814"/>
              <a:gd name="connsiteY0" fmla="*/ 560953 h 839360"/>
              <a:gd name="connsiteX1" fmla="*/ 139204 w 556814"/>
              <a:gd name="connsiteY1" fmla="*/ 560953 h 839360"/>
              <a:gd name="connsiteX2" fmla="*/ 141057 w 556814"/>
              <a:gd name="connsiteY2" fmla="*/ 292914 h 839360"/>
              <a:gd name="connsiteX3" fmla="*/ 415975 w 556814"/>
              <a:gd name="connsiteY3" fmla="*/ 20 h 839360"/>
              <a:gd name="connsiteX4" fmla="*/ 417611 w 556814"/>
              <a:gd name="connsiteY4" fmla="*/ 560953 h 839360"/>
              <a:gd name="connsiteX5" fmla="*/ 556814 w 556814"/>
              <a:gd name="connsiteY5" fmla="*/ 560953 h 839360"/>
              <a:gd name="connsiteX6" fmla="*/ 278407 w 556814"/>
              <a:gd name="connsiteY6" fmla="*/ 839360 h 839360"/>
              <a:gd name="connsiteX7" fmla="*/ 0 w 556814"/>
              <a:gd name="connsiteY7" fmla="*/ 560953 h 83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6814" h="839360">
                <a:moveTo>
                  <a:pt x="0" y="560953"/>
                </a:moveTo>
                <a:lnTo>
                  <a:pt x="139204" y="560953"/>
                </a:lnTo>
                <a:cubicBezTo>
                  <a:pt x="138981" y="467885"/>
                  <a:pt x="141391" y="432516"/>
                  <a:pt x="141057" y="292914"/>
                </a:cubicBezTo>
                <a:cubicBezTo>
                  <a:pt x="144780" y="286181"/>
                  <a:pt x="415457" y="-2730"/>
                  <a:pt x="415975" y="20"/>
                </a:cubicBezTo>
                <a:cubicBezTo>
                  <a:pt x="416631" y="191486"/>
                  <a:pt x="416955" y="369487"/>
                  <a:pt x="417611" y="560953"/>
                </a:cubicBezTo>
                <a:lnTo>
                  <a:pt x="556814" y="560953"/>
                </a:lnTo>
                <a:lnTo>
                  <a:pt x="278407" y="839360"/>
                </a:lnTo>
                <a:lnTo>
                  <a:pt x="0" y="56095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264B5E-3162-5A47-BBB1-F6F7CCA602FF}"/>
              </a:ext>
            </a:extLst>
          </p:cNvPr>
          <p:cNvGrpSpPr/>
          <p:nvPr/>
        </p:nvGrpSpPr>
        <p:grpSpPr>
          <a:xfrm>
            <a:off x="4787751" y="4018384"/>
            <a:ext cx="329106" cy="329106"/>
            <a:chOff x="3525290" y="3679372"/>
            <a:chExt cx="329106" cy="32910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1649A18-97C1-A14E-A38C-238442C7D6A0}"/>
                </a:ext>
              </a:extLst>
            </p:cNvPr>
            <p:cNvSpPr/>
            <p:nvPr/>
          </p:nvSpPr>
          <p:spPr>
            <a:xfrm>
              <a:off x="3525290" y="3679372"/>
              <a:ext cx="329106" cy="3291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2" descr="Black lock icon - Free black lock icons">
              <a:extLst>
                <a:ext uri="{FF2B5EF4-FFF2-40B4-BE49-F238E27FC236}">
                  <a16:creationId xmlns:a16="http://schemas.microsoft.com/office/drawing/2014/main" id="{BB123E90-C256-B54A-9E02-2328BC8C5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12" y="3722516"/>
              <a:ext cx="231388" cy="23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97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3">
            <a:extLst>
              <a:ext uri="{FF2B5EF4-FFF2-40B4-BE49-F238E27FC236}">
                <a16:creationId xmlns:a16="http://schemas.microsoft.com/office/drawing/2014/main" id="{584CBEFF-E427-F444-874A-22097D88DA90}"/>
              </a:ext>
            </a:extLst>
          </p:cNvPr>
          <p:cNvSpPr/>
          <p:nvPr/>
        </p:nvSpPr>
        <p:spPr>
          <a:xfrm>
            <a:off x="-14324" y="2414330"/>
            <a:ext cx="12206324" cy="2203433"/>
          </a:xfrm>
          <a:custGeom>
            <a:avLst/>
            <a:gdLst/>
            <a:ahLst/>
            <a:cxnLst/>
            <a:rect l="l" t="t" r="r" b="b"/>
            <a:pathLst>
              <a:path w="12192000" h="4754880">
                <a:moveTo>
                  <a:pt x="0" y="4754880"/>
                </a:moveTo>
                <a:lnTo>
                  <a:pt x="12192000" y="4754880"/>
                </a:lnTo>
                <a:lnTo>
                  <a:pt x="12192000" y="0"/>
                </a:lnTo>
                <a:lnTo>
                  <a:pt x="0" y="0"/>
                </a:lnTo>
                <a:lnTo>
                  <a:pt x="0" y="4754880"/>
                </a:lnTo>
                <a:close/>
              </a:path>
            </a:pathLst>
          </a:custGeom>
          <a:solidFill>
            <a:srgbClr val="42A5D4">
              <a:alpha val="6000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F12B5092-2E1E-F340-AD75-D9B8D3719234}"/>
              </a:ext>
            </a:extLst>
          </p:cNvPr>
          <p:cNvSpPr/>
          <p:nvPr/>
        </p:nvSpPr>
        <p:spPr>
          <a:xfrm>
            <a:off x="5965370" y="2414330"/>
            <a:ext cx="6226629" cy="2203433"/>
          </a:xfrm>
          <a:custGeom>
            <a:avLst/>
            <a:gdLst/>
            <a:ahLst/>
            <a:cxnLst/>
            <a:rect l="l" t="t" r="r" b="b"/>
            <a:pathLst>
              <a:path w="12192000" h="4754880">
                <a:moveTo>
                  <a:pt x="0" y="4754880"/>
                </a:moveTo>
                <a:lnTo>
                  <a:pt x="12192000" y="4754880"/>
                </a:lnTo>
                <a:lnTo>
                  <a:pt x="12192000" y="0"/>
                </a:lnTo>
                <a:lnTo>
                  <a:pt x="0" y="0"/>
                </a:lnTo>
                <a:lnTo>
                  <a:pt x="0" y="4754880"/>
                </a:lnTo>
                <a:close/>
              </a:path>
            </a:pathLst>
          </a:custGeom>
          <a:solidFill>
            <a:srgbClr val="42A5D4">
              <a:alpha val="6000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F1AE4E-E19D-5D42-AA74-98BDE5BF132D}"/>
              </a:ext>
            </a:extLst>
          </p:cNvPr>
          <p:cNvSpPr/>
          <p:nvPr/>
        </p:nvSpPr>
        <p:spPr>
          <a:xfrm>
            <a:off x="0" y="5596128"/>
            <a:ext cx="12192000" cy="558501"/>
          </a:xfrm>
          <a:prstGeom prst="rect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1D6E1A-CFF5-DC40-9017-DC5B75768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Cloud or On-Premise</a:t>
            </a:r>
            <a:br>
              <a:rPr lang="en-US" dirty="0">
                <a:solidFill>
                  <a:srgbClr val="FF0000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9AF1B9-DC03-FC48-A1EC-600E3164DD8A}"/>
              </a:ext>
            </a:extLst>
          </p:cNvPr>
          <p:cNvSpPr txBox="1"/>
          <p:nvPr/>
        </p:nvSpPr>
        <p:spPr>
          <a:xfrm>
            <a:off x="1158484" y="1319445"/>
            <a:ext cx="8691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OpenData EE is typically deployed centrally in the cloud for subscription users, or on-premises for end users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44F434-C2A9-974A-A7B3-A80FA202DDF6}"/>
              </a:ext>
            </a:extLst>
          </p:cNvPr>
          <p:cNvSpPr/>
          <p:nvPr/>
        </p:nvSpPr>
        <p:spPr>
          <a:xfrm>
            <a:off x="10854264" y="-14889"/>
            <a:ext cx="618068" cy="872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0E2C3AF2-C3C9-3C40-A9F5-1DD4232C8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2389" y="209478"/>
            <a:ext cx="647700" cy="6477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1E1DB5E-DB04-CF41-A40D-5EE39550112F}"/>
              </a:ext>
            </a:extLst>
          </p:cNvPr>
          <p:cNvSpPr/>
          <p:nvPr/>
        </p:nvSpPr>
        <p:spPr>
          <a:xfrm>
            <a:off x="2256571" y="5596128"/>
            <a:ext cx="7866558" cy="558501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A5B111-E56A-BC4E-8A96-219BF295289F}"/>
              </a:ext>
            </a:extLst>
          </p:cNvPr>
          <p:cNvSpPr/>
          <p:nvPr/>
        </p:nvSpPr>
        <p:spPr>
          <a:xfrm>
            <a:off x="1054264" y="5669280"/>
            <a:ext cx="1349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4C00089-F0BC-6C4F-81FC-BA8F749E7195}"/>
              </a:ext>
            </a:extLst>
          </p:cNvPr>
          <p:cNvSpPr/>
          <p:nvPr/>
        </p:nvSpPr>
        <p:spPr>
          <a:xfrm>
            <a:off x="2514600" y="5669280"/>
            <a:ext cx="645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Deploy OpenData however you need 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DD8C0-A801-A148-80AB-C37E26730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843" y="2832229"/>
            <a:ext cx="3368707" cy="102740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3EB3E11-6E92-5344-97CE-68200EB2D297}"/>
              </a:ext>
            </a:extLst>
          </p:cNvPr>
          <p:cNvSpPr/>
          <p:nvPr/>
        </p:nvSpPr>
        <p:spPr>
          <a:xfrm>
            <a:off x="7881176" y="4131121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Host it yourself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06187FF-C323-5A41-8C5E-0D34A31C5CE3}"/>
              </a:ext>
            </a:extLst>
          </p:cNvPr>
          <p:cNvSpPr/>
          <p:nvPr/>
        </p:nvSpPr>
        <p:spPr>
          <a:xfrm>
            <a:off x="5618141" y="3194959"/>
            <a:ext cx="710337" cy="7103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89C9D8-885A-43B3-AE7B-D7D707AB8790}"/>
              </a:ext>
            </a:extLst>
          </p:cNvPr>
          <p:cNvSpPr/>
          <p:nvPr/>
        </p:nvSpPr>
        <p:spPr>
          <a:xfrm>
            <a:off x="5743253" y="3263705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056059-001A-F849-8E52-DA39DE870406}"/>
              </a:ext>
            </a:extLst>
          </p:cNvPr>
          <p:cNvSpPr/>
          <p:nvPr/>
        </p:nvSpPr>
        <p:spPr>
          <a:xfrm>
            <a:off x="2945557" y="4131333"/>
            <a:ext cx="143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Cloud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A070D83-570A-4245-BE78-F4CE24960814}"/>
              </a:ext>
            </a:extLst>
          </p:cNvPr>
          <p:cNvSpPr/>
          <p:nvPr/>
        </p:nvSpPr>
        <p:spPr>
          <a:xfrm>
            <a:off x="2167847" y="2492452"/>
            <a:ext cx="2397304" cy="1641297"/>
          </a:xfrm>
          <a:custGeom>
            <a:avLst/>
            <a:gdLst>
              <a:gd name="connsiteX0" fmla="*/ 910976 w 2397304"/>
              <a:gd name="connsiteY0" fmla="*/ 0 h 1641297"/>
              <a:gd name="connsiteX1" fmla="*/ 1226907 w 2397304"/>
              <a:gd name="connsiteY1" fmla="*/ 167980 h 1641297"/>
              <a:gd name="connsiteX2" fmla="*/ 1236729 w 2397304"/>
              <a:gd name="connsiteY2" fmla="*/ 186075 h 1641297"/>
              <a:gd name="connsiteX3" fmla="*/ 1279393 w 2397304"/>
              <a:gd name="connsiteY3" fmla="*/ 172832 h 1641297"/>
              <a:gd name="connsiteX4" fmla="*/ 1380162 w 2397304"/>
              <a:gd name="connsiteY4" fmla="*/ 162673 h 1641297"/>
              <a:gd name="connsiteX5" fmla="*/ 1870013 w 2397304"/>
              <a:gd name="connsiteY5" fmla="*/ 561913 h 1641297"/>
              <a:gd name="connsiteX6" fmla="*/ 1870245 w 2397304"/>
              <a:gd name="connsiteY6" fmla="*/ 564216 h 1641297"/>
              <a:gd name="connsiteX7" fmla="*/ 1897295 w 2397304"/>
              <a:gd name="connsiteY7" fmla="*/ 562509 h 1641297"/>
              <a:gd name="connsiteX8" fmla="*/ 2397304 w 2397304"/>
              <a:gd name="connsiteY8" fmla="*/ 1062518 h 1641297"/>
              <a:gd name="connsiteX9" fmla="*/ 1897295 w 2397304"/>
              <a:gd name="connsiteY9" fmla="*/ 1562527 h 1641297"/>
              <a:gd name="connsiteX10" fmla="*/ 1702669 w 2397304"/>
              <a:gd name="connsiteY10" fmla="*/ 1523234 h 1641297"/>
              <a:gd name="connsiteX11" fmla="*/ 1618567 w 2397304"/>
              <a:gd name="connsiteY11" fmla="*/ 1477585 h 1641297"/>
              <a:gd name="connsiteX12" fmla="*/ 1593151 w 2397304"/>
              <a:gd name="connsiteY12" fmla="*/ 1508389 h 1641297"/>
              <a:gd name="connsiteX13" fmla="*/ 1272283 w 2397304"/>
              <a:gd name="connsiteY13" fmla="*/ 1641297 h 1641297"/>
              <a:gd name="connsiteX14" fmla="*/ 1018572 w 2397304"/>
              <a:gd name="connsiteY14" fmla="*/ 1563799 h 1641297"/>
              <a:gd name="connsiteX15" fmla="*/ 952570 w 2397304"/>
              <a:gd name="connsiteY15" fmla="*/ 1509343 h 1641297"/>
              <a:gd name="connsiteX16" fmla="*/ 869484 w 2397304"/>
              <a:gd name="connsiteY16" fmla="*/ 1554440 h 1641297"/>
              <a:gd name="connsiteX17" fmla="*/ 625868 w 2397304"/>
              <a:gd name="connsiteY17" fmla="*/ 1603624 h 1641297"/>
              <a:gd name="connsiteX18" fmla="*/ 0 w 2397304"/>
              <a:gd name="connsiteY18" fmla="*/ 977756 h 1641297"/>
              <a:gd name="connsiteX19" fmla="*/ 499734 w 2397304"/>
              <a:gd name="connsiteY19" fmla="*/ 364604 h 1641297"/>
              <a:gd name="connsiteX20" fmla="*/ 531957 w 2397304"/>
              <a:gd name="connsiteY20" fmla="*/ 361355 h 1641297"/>
              <a:gd name="connsiteX21" fmla="*/ 537717 w 2397304"/>
              <a:gd name="connsiteY21" fmla="*/ 304215 h 1641297"/>
              <a:gd name="connsiteX22" fmla="*/ 910976 w 2397304"/>
              <a:gd name="connsiteY22" fmla="*/ 0 h 164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97304" h="1641297">
                <a:moveTo>
                  <a:pt x="910976" y="0"/>
                </a:moveTo>
                <a:cubicBezTo>
                  <a:pt x="1042489" y="0"/>
                  <a:pt x="1158439" y="66633"/>
                  <a:pt x="1226907" y="167980"/>
                </a:cubicBezTo>
                <a:lnTo>
                  <a:pt x="1236729" y="186075"/>
                </a:lnTo>
                <a:lnTo>
                  <a:pt x="1279393" y="172832"/>
                </a:lnTo>
                <a:cubicBezTo>
                  <a:pt x="1311942" y="166171"/>
                  <a:pt x="1345644" y="162673"/>
                  <a:pt x="1380162" y="162673"/>
                </a:cubicBezTo>
                <a:cubicBezTo>
                  <a:pt x="1621791" y="162673"/>
                  <a:pt x="1823389" y="334067"/>
                  <a:pt x="1870013" y="561913"/>
                </a:cubicBezTo>
                <a:lnTo>
                  <a:pt x="1870245" y="564216"/>
                </a:lnTo>
                <a:lnTo>
                  <a:pt x="1897295" y="562509"/>
                </a:lnTo>
                <a:cubicBezTo>
                  <a:pt x="2173442" y="562509"/>
                  <a:pt x="2397304" y="786371"/>
                  <a:pt x="2397304" y="1062518"/>
                </a:cubicBezTo>
                <a:cubicBezTo>
                  <a:pt x="2397304" y="1338665"/>
                  <a:pt x="2173442" y="1562527"/>
                  <a:pt x="1897295" y="1562527"/>
                </a:cubicBezTo>
                <a:cubicBezTo>
                  <a:pt x="1828258" y="1562527"/>
                  <a:pt x="1762489" y="1548536"/>
                  <a:pt x="1702669" y="1523234"/>
                </a:cubicBezTo>
                <a:lnTo>
                  <a:pt x="1618567" y="1477585"/>
                </a:lnTo>
                <a:lnTo>
                  <a:pt x="1593151" y="1508389"/>
                </a:lnTo>
                <a:cubicBezTo>
                  <a:pt x="1511034" y="1590507"/>
                  <a:pt x="1397590" y="1641297"/>
                  <a:pt x="1272283" y="1641297"/>
                </a:cubicBezTo>
                <a:cubicBezTo>
                  <a:pt x="1178303" y="1641297"/>
                  <a:pt x="1090996" y="1612727"/>
                  <a:pt x="1018572" y="1563799"/>
                </a:cubicBezTo>
                <a:lnTo>
                  <a:pt x="952570" y="1509343"/>
                </a:lnTo>
                <a:lnTo>
                  <a:pt x="869484" y="1554440"/>
                </a:lnTo>
                <a:cubicBezTo>
                  <a:pt x="794606" y="1586111"/>
                  <a:pt x="712282" y="1603624"/>
                  <a:pt x="625868" y="1603624"/>
                </a:cubicBezTo>
                <a:cubicBezTo>
                  <a:pt x="280211" y="1603624"/>
                  <a:pt x="0" y="1323413"/>
                  <a:pt x="0" y="977756"/>
                </a:cubicBezTo>
                <a:cubicBezTo>
                  <a:pt x="0" y="675306"/>
                  <a:pt x="214536" y="422963"/>
                  <a:pt x="499734" y="364604"/>
                </a:cubicBezTo>
                <a:lnTo>
                  <a:pt x="531957" y="361355"/>
                </a:lnTo>
                <a:lnTo>
                  <a:pt x="537717" y="304215"/>
                </a:lnTo>
                <a:cubicBezTo>
                  <a:pt x="573244" y="130600"/>
                  <a:pt x="726859" y="0"/>
                  <a:pt x="910976" y="0"/>
                </a:cubicBezTo>
                <a:close/>
              </a:path>
            </a:pathLst>
          </a:custGeom>
          <a:gradFill flip="none" rotWithShape="1">
            <a:gsLst>
              <a:gs pos="0">
                <a:srgbClr val="E0E3E5"/>
              </a:gs>
              <a:gs pos="54000">
                <a:schemeClr val="bg1">
                  <a:lumMod val="95000"/>
                </a:schemeClr>
              </a:gs>
              <a:gs pos="100000">
                <a:srgbClr val="D2DADC"/>
              </a:gs>
            </a:gsLst>
            <a:lin ang="4800000" scaled="0"/>
            <a:tileRect/>
          </a:gradFill>
          <a:ln w="6350">
            <a:solidFill>
              <a:schemeClr val="bg1">
                <a:lumMod val="95000"/>
              </a:schemeClr>
            </a:solidFill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3">
            <a:extLst>
              <a:ext uri="{FF2B5EF4-FFF2-40B4-BE49-F238E27FC236}">
                <a16:creationId xmlns:a16="http://schemas.microsoft.com/office/drawing/2014/main" id="{1A79479A-B6E7-FB40-B8E6-CB853FC0B644}"/>
              </a:ext>
            </a:extLst>
          </p:cNvPr>
          <p:cNvSpPr/>
          <p:nvPr/>
        </p:nvSpPr>
        <p:spPr>
          <a:xfrm>
            <a:off x="-14324" y="2122230"/>
            <a:ext cx="12206324" cy="2203433"/>
          </a:xfrm>
          <a:custGeom>
            <a:avLst/>
            <a:gdLst/>
            <a:ahLst/>
            <a:cxnLst/>
            <a:rect l="l" t="t" r="r" b="b"/>
            <a:pathLst>
              <a:path w="12192000" h="4754880">
                <a:moveTo>
                  <a:pt x="0" y="4754880"/>
                </a:moveTo>
                <a:lnTo>
                  <a:pt x="12192000" y="4754880"/>
                </a:lnTo>
                <a:lnTo>
                  <a:pt x="12192000" y="0"/>
                </a:lnTo>
                <a:lnTo>
                  <a:pt x="0" y="0"/>
                </a:lnTo>
                <a:lnTo>
                  <a:pt x="0" y="4754880"/>
                </a:lnTo>
                <a:close/>
              </a:path>
            </a:pathLst>
          </a:custGeom>
          <a:solidFill>
            <a:srgbClr val="42A5D4">
              <a:alpha val="6000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AF0D242B-C0D3-F042-8673-920D58983B12}"/>
              </a:ext>
            </a:extLst>
          </p:cNvPr>
          <p:cNvSpPr/>
          <p:nvPr/>
        </p:nvSpPr>
        <p:spPr>
          <a:xfrm>
            <a:off x="5965370" y="2122230"/>
            <a:ext cx="6226629" cy="2203433"/>
          </a:xfrm>
          <a:custGeom>
            <a:avLst/>
            <a:gdLst/>
            <a:ahLst/>
            <a:cxnLst/>
            <a:rect l="l" t="t" r="r" b="b"/>
            <a:pathLst>
              <a:path w="12192000" h="4754880">
                <a:moveTo>
                  <a:pt x="0" y="4754880"/>
                </a:moveTo>
                <a:lnTo>
                  <a:pt x="12192000" y="4754880"/>
                </a:lnTo>
                <a:lnTo>
                  <a:pt x="12192000" y="0"/>
                </a:lnTo>
                <a:lnTo>
                  <a:pt x="0" y="0"/>
                </a:lnTo>
                <a:lnTo>
                  <a:pt x="0" y="4754880"/>
                </a:lnTo>
                <a:close/>
              </a:path>
            </a:pathLst>
          </a:custGeom>
          <a:solidFill>
            <a:srgbClr val="42A5D4">
              <a:alpha val="6000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FF097-9ECC-A541-A729-44C0D80837E5}"/>
              </a:ext>
            </a:extLst>
          </p:cNvPr>
          <p:cNvSpPr txBox="1"/>
          <p:nvPr/>
        </p:nvSpPr>
        <p:spPr>
          <a:xfrm>
            <a:off x="2328332" y="496091"/>
            <a:ext cx="787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Commodity hardware for gateways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1AF7160-EC1D-42D0-AC2F-D90222264DCC}"/>
              </a:ext>
            </a:extLst>
          </p:cNvPr>
          <p:cNvSpPr txBox="1"/>
          <p:nvPr/>
        </p:nvSpPr>
        <p:spPr>
          <a:xfrm>
            <a:off x="2613854" y="4610398"/>
            <a:ext cx="7203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DB8"/>
              </a:buClr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OpenData is compatible with VM or many gateway makes &amp; models.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1AC4B9C-49E6-4F56-91B4-8B343D93A4F0}"/>
              </a:ext>
            </a:extLst>
          </p:cNvPr>
          <p:cNvSpPr txBox="1"/>
          <p:nvPr/>
        </p:nvSpPr>
        <p:spPr>
          <a:xfrm>
            <a:off x="1158484" y="1319445"/>
            <a:ext cx="8947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location has edge-oriented server called a gateway.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63294-87DB-4D7D-B3FF-403D7FDB1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518" y="2278302"/>
            <a:ext cx="1165026" cy="184355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E4DA1CA-DE2C-4414-A7A5-4D26EB7C1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410" y="2426591"/>
            <a:ext cx="2539822" cy="1676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14CF48-D091-4BB6-9F1D-76FB62F88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265" y="2913891"/>
            <a:ext cx="2478087" cy="87578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9A35470-C0EB-3043-BBA7-77AB6761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Commodity Hardware for Gateways</a:t>
            </a:r>
            <a:b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43B688-98A2-4BFB-B8D5-FF305BB7D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158" y="2249275"/>
            <a:ext cx="1662879" cy="19314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57BA6-2877-3547-82AD-1FCA3D8F76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29" y="4498518"/>
            <a:ext cx="1562925" cy="48383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5F8B7AE-6118-1A40-81B2-2721C8693E05}"/>
              </a:ext>
            </a:extLst>
          </p:cNvPr>
          <p:cNvSpPr/>
          <p:nvPr/>
        </p:nvSpPr>
        <p:spPr>
          <a:xfrm>
            <a:off x="10854264" y="-14889"/>
            <a:ext cx="618068" cy="872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11E6FACA-15ED-8B44-ADBA-8A498A3BB9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37332" y="195991"/>
            <a:ext cx="647700" cy="6477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AF8D89D-4E14-7148-AFAF-D0E14DFBE3B1}"/>
              </a:ext>
            </a:extLst>
          </p:cNvPr>
          <p:cNvSpPr/>
          <p:nvPr/>
        </p:nvSpPr>
        <p:spPr>
          <a:xfrm>
            <a:off x="0" y="5596128"/>
            <a:ext cx="12192000" cy="558501"/>
          </a:xfrm>
          <a:prstGeom prst="rect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27F3E4-CACC-984D-8E46-533B272F179C}"/>
              </a:ext>
            </a:extLst>
          </p:cNvPr>
          <p:cNvSpPr/>
          <p:nvPr/>
        </p:nvSpPr>
        <p:spPr>
          <a:xfrm>
            <a:off x="2256571" y="5596128"/>
            <a:ext cx="7866558" cy="558501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8426F2-69C5-8E43-AE17-5CD3DCBA69BB}"/>
              </a:ext>
            </a:extLst>
          </p:cNvPr>
          <p:cNvSpPr/>
          <p:nvPr/>
        </p:nvSpPr>
        <p:spPr>
          <a:xfrm>
            <a:off x="1054264" y="5669280"/>
            <a:ext cx="1349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3A045A-1534-2B4B-A212-CFCBFEC84F6B}"/>
              </a:ext>
            </a:extLst>
          </p:cNvPr>
          <p:cNvSpPr/>
          <p:nvPr/>
        </p:nvSpPr>
        <p:spPr>
          <a:xfrm>
            <a:off x="2514600" y="5669280"/>
            <a:ext cx="755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Gateway distributes compute power to enable you to scale gracefully</a:t>
            </a:r>
          </a:p>
        </p:txBody>
      </p:sp>
    </p:spTree>
    <p:extLst>
      <p:ext uri="{BB962C8B-B14F-4D97-AF65-F5344CB8AC3E}">
        <p14:creationId xmlns:p14="http://schemas.microsoft.com/office/powerpoint/2010/main" val="131497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4FF097-9ECC-A541-A729-44C0D80837E5}"/>
              </a:ext>
            </a:extLst>
          </p:cNvPr>
          <p:cNvSpPr txBox="1"/>
          <p:nvPr/>
        </p:nvSpPr>
        <p:spPr>
          <a:xfrm>
            <a:off x="2328332" y="508000"/>
            <a:ext cx="787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Commodity hardware for physical I/O</a:t>
            </a:r>
          </a:p>
          <a:p>
            <a:endParaRPr lang="en-US" sz="2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1AF7160-EC1D-42D0-AC2F-D90222264DCC}"/>
              </a:ext>
            </a:extLst>
          </p:cNvPr>
          <p:cNvSpPr txBox="1"/>
          <p:nvPr/>
        </p:nvSpPr>
        <p:spPr>
          <a:xfrm>
            <a:off x="961715" y="4642640"/>
            <a:ext cx="780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DB8"/>
              </a:buClr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Remote Telemetry Units (RTUs) can be purchased with or without sensors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1AC4B9C-49E6-4F56-91B4-8B343D93A4F0}"/>
              </a:ext>
            </a:extLst>
          </p:cNvPr>
          <p:cNvSpPr txBox="1"/>
          <p:nvPr/>
        </p:nvSpPr>
        <p:spPr>
          <a:xfrm>
            <a:off x="987114" y="1210373"/>
            <a:ext cx="9045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2200" dirty="0">
                <a:ea typeface="Open Sans" panose="020B0606030504020204" pitchFamily="34" charset="0"/>
                <a:cs typeface="Open Sans" panose="020B0606030504020204" pitchFamily="34" charset="0"/>
              </a:rPr>
              <a:t>gateway</a:t>
            </a: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 can be paired with environmental monitoring appliances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6D9A7-56F2-4DBA-B460-8DFB806887EC}"/>
              </a:ext>
            </a:extLst>
          </p:cNvPr>
          <p:cNvSpPr txBox="1"/>
          <p:nvPr/>
        </p:nvSpPr>
        <p:spPr>
          <a:xfrm>
            <a:off x="994983" y="1810324"/>
            <a:ext cx="3243791" cy="275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37160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Temperature</a:t>
            </a:r>
          </a:p>
          <a:p>
            <a:pPr marL="182880" indent="-137160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Humidity</a:t>
            </a:r>
          </a:p>
          <a:p>
            <a:pPr marL="182880" indent="-137160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Door Open / Intrusion</a:t>
            </a:r>
          </a:p>
          <a:p>
            <a:pPr marL="182880" indent="-137160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Water</a:t>
            </a:r>
          </a:p>
          <a:p>
            <a:pPr marL="182880" indent="-137160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Smoke/Fire</a:t>
            </a:r>
          </a:p>
          <a:p>
            <a:pPr marL="182880" indent="-137160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Battery health</a:t>
            </a:r>
          </a:p>
          <a:p>
            <a:pPr marL="182880" indent="-137160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Energy measurements</a:t>
            </a:r>
          </a:p>
          <a:p>
            <a:pPr marL="182880" indent="-137160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Dry-contact alarms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D5F60FA-28C9-154F-901F-804F430BF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Commodity Hardware for Physical I/O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ABF718-7ABC-454C-9AD0-91931C558A25}"/>
              </a:ext>
            </a:extLst>
          </p:cNvPr>
          <p:cNvGrpSpPr/>
          <p:nvPr/>
        </p:nvGrpSpPr>
        <p:grpSpPr>
          <a:xfrm>
            <a:off x="4132599" y="1984019"/>
            <a:ext cx="4637475" cy="1885329"/>
            <a:chOff x="4071672" y="2344286"/>
            <a:chExt cx="4637475" cy="18853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741820-DCCE-4C4F-AF03-C4157647B8F1}"/>
                </a:ext>
              </a:extLst>
            </p:cNvPr>
            <p:cNvGrpSpPr/>
            <p:nvPr/>
          </p:nvGrpSpPr>
          <p:grpSpPr>
            <a:xfrm>
              <a:off x="4071672" y="2344286"/>
              <a:ext cx="4637475" cy="1885329"/>
              <a:chOff x="4407284" y="2196600"/>
              <a:chExt cx="4637475" cy="188532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77AAECE-D192-4C40-9506-B357CC67FACB}"/>
                  </a:ext>
                </a:extLst>
              </p:cNvPr>
              <p:cNvGrpSpPr/>
              <p:nvPr/>
            </p:nvGrpSpPr>
            <p:grpSpPr>
              <a:xfrm>
                <a:off x="4407284" y="2196600"/>
                <a:ext cx="4637475" cy="1885329"/>
                <a:chOff x="4407284" y="2196600"/>
                <a:chExt cx="4637475" cy="1885329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2FF10288-E292-4952-A59C-29F2662660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07284" y="2196600"/>
                  <a:ext cx="4637475" cy="1885329"/>
                </a:xfrm>
                <a:prstGeom prst="rect">
                  <a:avLst/>
                </a:prstGeom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A0E18A7B-9FD9-4898-BE7A-FEF07D6B2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36469" y="2998148"/>
                  <a:ext cx="483394" cy="210586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633D9BB-1DEF-431F-BC39-1C531716CF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6766" y="2980870"/>
                  <a:ext cx="392510" cy="227864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589CAD1-63B6-4C48-B0B2-1A2B534FE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413360">
                <a:off x="7791898" y="3038466"/>
                <a:ext cx="453519" cy="29585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BA6D7B3-A584-4B53-9009-38E0CF131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21350" y="2977540"/>
                <a:ext cx="1466850" cy="270485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ACB141-604A-409F-8438-B9756785F03C}"/>
                </a:ext>
              </a:extLst>
            </p:cNvPr>
            <p:cNvSpPr/>
            <p:nvPr/>
          </p:nvSpPr>
          <p:spPr>
            <a:xfrm>
              <a:off x="5814285" y="3058596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Nirmala UI" panose="020B0502040204020203" pitchFamily="34" charset="0"/>
                  <a:ea typeface="Open Sans Light" panose="020B0306030504020204" pitchFamily="34" charset="0"/>
                  <a:cs typeface="Nirmala UI" panose="020B0502040204020203" pitchFamily="34" charset="0"/>
                </a:rPr>
                <a:t>RTU</a:t>
              </a:r>
              <a:endParaRPr lang="en-US" b="1" dirty="0">
                <a:latin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B18265B-23A7-4663-8CEE-D9B991DA7EA1}"/>
                </a:ext>
              </a:extLst>
            </p:cNvPr>
            <p:cNvSpPr/>
            <p:nvPr/>
          </p:nvSpPr>
          <p:spPr>
            <a:xfrm rot="21440509">
              <a:off x="7454457" y="3210311"/>
              <a:ext cx="45717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Nirmala UI" panose="020B0502040204020203" pitchFamily="34" charset="0"/>
                  <a:ea typeface="Open Sans Light" panose="020B0306030504020204" pitchFamily="34" charset="0"/>
                  <a:cs typeface="Nirmala UI" panose="020B0502040204020203" pitchFamily="34" charset="0"/>
                </a:rPr>
                <a:t>water</a:t>
              </a:r>
              <a:endParaRPr lang="en-US" sz="800" b="1" dirty="0">
                <a:latin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3471263-5DE1-554B-9446-64C191277037}"/>
              </a:ext>
            </a:extLst>
          </p:cNvPr>
          <p:cNvSpPr/>
          <p:nvPr/>
        </p:nvSpPr>
        <p:spPr>
          <a:xfrm>
            <a:off x="10854264" y="-14889"/>
            <a:ext cx="618068" cy="872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D155418F-6268-9A43-A1B8-F787573B1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37332" y="195991"/>
            <a:ext cx="647700" cy="6477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ECF927B-BB1D-4F4E-A403-1F76A74DB452}"/>
              </a:ext>
            </a:extLst>
          </p:cNvPr>
          <p:cNvSpPr/>
          <p:nvPr/>
        </p:nvSpPr>
        <p:spPr>
          <a:xfrm>
            <a:off x="4040875" y="1864406"/>
            <a:ext cx="4846320" cy="209981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E9E584-AAAB-A749-9590-9B78CDF2D05F}"/>
              </a:ext>
            </a:extLst>
          </p:cNvPr>
          <p:cNvSpPr/>
          <p:nvPr/>
        </p:nvSpPr>
        <p:spPr>
          <a:xfrm>
            <a:off x="8275740" y="5246358"/>
            <a:ext cx="1924051" cy="32430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768A14-B54D-F74D-8818-ED2A66967901}"/>
              </a:ext>
            </a:extLst>
          </p:cNvPr>
          <p:cNvSpPr/>
          <p:nvPr/>
        </p:nvSpPr>
        <p:spPr>
          <a:xfrm>
            <a:off x="0" y="5596128"/>
            <a:ext cx="12192000" cy="558501"/>
          </a:xfrm>
          <a:prstGeom prst="rect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74F3CB-CFE3-BF4C-9B52-C78F7BA492A2}"/>
              </a:ext>
            </a:extLst>
          </p:cNvPr>
          <p:cNvSpPr/>
          <p:nvPr/>
        </p:nvSpPr>
        <p:spPr>
          <a:xfrm>
            <a:off x="2256571" y="5596128"/>
            <a:ext cx="7866558" cy="558501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9B92CF-B4FC-B945-BDCA-E36FD311981C}"/>
              </a:ext>
            </a:extLst>
          </p:cNvPr>
          <p:cNvSpPr/>
          <p:nvPr/>
        </p:nvSpPr>
        <p:spPr>
          <a:xfrm>
            <a:off x="1054264" y="5669280"/>
            <a:ext cx="1349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121594-4AC1-4B4A-A12C-FBB9F85854BF}"/>
              </a:ext>
            </a:extLst>
          </p:cNvPr>
          <p:cNvSpPr/>
          <p:nvPr/>
        </p:nvSpPr>
        <p:spPr>
          <a:xfrm>
            <a:off x="2514600" y="5669280"/>
            <a:ext cx="736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Provides interface to physical contacts and sensors</a:t>
            </a:r>
          </a:p>
        </p:txBody>
      </p:sp>
    </p:spTree>
    <p:extLst>
      <p:ext uri="{BB962C8B-B14F-4D97-AF65-F5344CB8AC3E}">
        <p14:creationId xmlns:p14="http://schemas.microsoft.com/office/powerpoint/2010/main" val="302515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AEE741-5E6C-8C44-AF60-461C970BE415}"/>
              </a:ext>
            </a:extLst>
          </p:cNvPr>
          <p:cNvSpPr/>
          <p:nvPr/>
        </p:nvSpPr>
        <p:spPr>
          <a:xfrm>
            <a:off x="10854264" y="-14889"/>
            <a:ext cx="618068" cy="872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4C7C2FB-CF60-564C-8938-AA53A1E6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Commodity Hardware for Wireless Sensors</a:t>
            </a:r>
            <a:endParaRPr lang="en-US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D98E988-5238-C74F-A50C-A73379DA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7332" y="195991"/>
            <a:ext cx="647700" cy="6477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8FD480F-E312-2B42-906F-E10E799C0A22}"/>
              </a:ext>
            </a:extLst>
          </p:cNvPr>
          <p:cNvSpPr txBox="1"/>
          <p:nvPr/>
        </p:nvSpPr>
        <p:spPr>
          <a:xfrm>
            <a:off x="724851" y="1320802"/>
            <a:ext cx="8691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Wireless sensors for power, temperature, and more…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0622E0-E893-5942-9B85-05D8BA31B058}"/>
              </a:ext>
            </a:extLst>
          </p:cNvPr>
          <p:cNvSpPr/>
          <p:nvPr/>
        </p:nvSpPr>
        <p:spPr>
          <a:xfrm>
            <a:off x="0" y="5596128"/>
            <a:ext cx="12192000" cy="558501"/>
          </a:xfrm>
          <a:prstGeom prst="rect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F1B0D2-AF5B-6E43-8FCB-74F7742A39A7}"/>
              </a:ext>
            </a:extLst>
          </p:cNvPr>
          <p:cNvSpPr/>
          <p:nvPr/>
        </p:nvSpPr>
        <p:spPr>
          <a:xfrm>
            <a:off x="2256571" y="5596128"/>
            <a:ext cx="7866558" cy="558501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7A3992-7FC0-6A41-BD9F-A0CC46F6B97B}"/>
              </a:ext>
            </a:extLst>
          </p:cNvPr>
          <p:cNvSpPr/>
          <p:nvPr/>
        </p:nvSpPr>
        <p:spPr>
          <a:xfrm>
            <a:off x="1054264" y="5669280"/>
            <a:ext cx="1349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374AD7-2B41-3F49-9C3E-3BF36601A305}"/>
              </a:ext>
            </a:extLst>
          </p:cNvPr>
          <p:cNvSpPr/>
          <p:nvPr/>
        </p:nvSpPr>
        <p:spPr>
          <a:xfrm>
            <a:off x="2514600" y="5669280"/>
            <a:ext cx="755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Easier to install and can support multiple measurements per node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6CB6AD-A46C-7F4F-A713-C338BD259D10}"/>
              </a:ext>
            </a:extLst>
          </p:cNvPr>
          <p:cNvSpPr txBox="1"/>
          <p:nvPr/>
        </p:nvSpPr>
        <p:spPr>
          <a:xfrm>
            <a:off x="621053" y="3868918"/>
            <a:ext cx="2329465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1 temperature point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No external probe ports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Dew point and relative humidity included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Battery powered </a:t>
            </a:r>
            <a:b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(4+ year life)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D7694E-4479-2A42-B56F-45F2414E5F81}"/>
              </a:ext>
            </a:extLst>
          </p:cNvPr>
          <p:cNvSpPr txBox="1"/>
          <p:nvPr/>
        </p:nvSpPr>
        <p:spPr>
          <a:xfrm>
            <a:off x="3241889" y="3868918"/>
            <a:ext cx="2395339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Up to 3 temperature points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Two external probe ports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Dew point and relative humidity included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Battery powered </a:t>
            </a:r>
            <a:b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(4+ year life)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65FBAA-B85B-8542-AAFF-21ADB0FF42CE}"/>
              </a:ext>
            </a:extLst>
          </p:cNvPr>
          <p:cNvSpPr txBox="1"/>
          <p:nvPr/>
        </p:nvSpPr>
        <p:spPr>
          <a:xfrm>
            <a:off x="5796003" y="3868918"/>
            <a:ext cx="2688119" cy="1400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Up to 6 temperature points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Six external probe ports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Dew point and relative humidity optional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Differential pressure optional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Local display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Battery powered (for PoE splitter)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AFB27F-A6F7-A34B-8F8C-94AE5E9CB379}"/>
              </a:ext>
            </a:extLst>
          </p:cNvPr>
          <p:cNvSpPr txBox="1"/>
          <p:nvPr/>
        </p:nvSpPr>
        <p:spPr>
          <a:xfrm>
            <a:off x="8497477" y="3868918"/>
            <a:ext cx="2635579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Up to 12 temperature points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Twelve external probe ports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Dew point and relative humidity optional</a:t>
            </a:r>
          </a:p>
          <a:p>
            <a:pPr marL="182880" indent="-13716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Battery powered </a:t>
            </a:r>
            <a:b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300" dirty="0">
                <a:ea typeface="Open Sans" panose="020B0606030504020204" pitchFamily="34" charset="0"/>
                <a:cs typeface="Open Sans" panose="020B0606030504020204" pitchFamily="34" charset="0"/>
              </a:rPr>
              <a:t>(15+ year life) or AC powered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54B02-EE49-9044-B29E-80F6BB4AAE5A}"/>
              </a:ext>
            </a:extLst>
          </p:cNvPr>
          <p:cNvSpPr txBox="1"/>
          <p:nvPr/>
        </p:nvSpPr>
        <p:spPr>
          <a:xfrm>
            <a:off x="5893580" y="3423684"/>
            <a:ext cx="90441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2"/>
                </a:solidFill>
              </a:rPr>
              <a:t>E306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FA3208-444B-3047-B9C4-1A427284600A}"/>
              </a:ext>
            </a:extLst>
          </p:cNvPr>
          <p:cNvSpPr txBox="1"/>
          <p:nvPr/>
        </p:nvSpPr>
        <p:spPr>
          <a:xfrm>
            <a:off x="8598816" y="3423684"/>
            <a:ext cx="90441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2"/>
                </a:solidFill>
              </a:rPr>
              <a:t>E312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912B9-7574-C14C-861E-4A162AE187C6}"/>
              </a:ext>
            </a:extLst>
          </p:cNvPr>
          <p:cNvSpPr txBox="1"/>
          <p:nvPr/>
        </p:nvSpPr>
        <p:spPr>
          <a:xfrm>
            <a:off x="3322163" y="3423684"/>
            <a:ext cx="90441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2"/>
                </a:solidFill>
              </a:rPr>
              <a:t>E302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D701F31-D520-BD4A-8A9E-D4C9056431B4}"/>
              </a:ext>
            </a:extLst>
          </p:cNvPr>
          <p:cNvSpPr txBox="1"/>
          <p:nvPr/>
        </p:nvSpPr>
        <p:spPr>
          <a:xfrm>
            <a:off x="717223" y="3423684"/>
            <a:ext cx="90441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2"/>
                </a:solidFill>
              </a:rPr>
              <a:t>E300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73705FD-82B7-6C47-B136-D1F3F015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12" y="1979627"/>
            <a:ext cx="1649691" cy="138574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872360D-2691-2149-A3A6-34D09B1E2C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1208" y="1979627"/>
            <a:ext cx="1649691" cy="138574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A3652A6-5303-3949-8F50-5F327966C3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443" y="1979627"/>
            <a:ext cx="1649691" cy="138574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69FE55C-9C9D-6840-902D-DC87E3CB15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800" y="1979627"/>
            <a:ext cx="1649691" cy="138574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1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3">
            <a:extLst>
              <a:ext uri="{FF2B5EF4-FFF2-40B4-BE49-F238E27FC236}">
                <a16:creationId xmlns:a16="http://schemas.microsoft.com/office/drawing/2014/main" id="{7D376489-B37D-9845-A384-2FC98E1E9C9C}"/>
              </a:ext>
            </a:extLst>
          </p:cNvPr>
          <p:cNvSpPr/>
          <p:nvPr/>
        </p:nvSpPr>
        <p:spPr>
          <a:xfrm>
            <a:off x="-14324" y="1894788"/>
            <a:ext cx="12206324" cy="3469064"/>
          </a:xfrm>
          <a:custGeom>
            <a:avLst/>
            <a:gdLst/>
            <a:ahLst/>
            <a:cxnLst/>
            <a:rect l="l" t="t" r="r" b="b"/>
            <a:pathLst>
              <a:path w="12192000" h="4754880">
                <a:moveTo>
                  <a:pt x="0" y="4754880"/>
                </a:moveTo>
                <a:lnTo>
                  <a:pt x="12192000" y="4754880"/>
                </a:lnTo>
                <a:lnTo>
                  <a:pt x="12192000" y="0"/>
                </a:lnTo>
                <a:lnTo>
                  <a:pt x="0" y="0"/>
                </a:lnTo>
                <a:lnTo>
                  <a:pt x="0" y="4754880"/>
                </a:lnTo>
                <a:close/>
              </a:path>
            </a:pathLst>
          </a:custGeom>
          <a:solidFill>
            <a:srgbClr val="42A5D4">
              <a:alpha val="6000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8692872A-0197-D14C-833F-0C1029BFF1BF}"/>
              </a:ext>
            </a:extLst>
          </p:cNvPr>
          <p:cNvSpPr/>
          <p:nvPr/>
        </p:nvSpPr>
        <p:spPr>
          <a:xfrm>
            <a:off x="4270342" y="1904214"/>
            <a:ext cx="6994689" cy="3459638"/>
          </a:xfrm>
          <a:custGeom>
            <a:avLst/>
            <a:gdLst/>
            <a:ahLst/>
            <a:cxnLst/>
            <a:rect l="l" t="t" r="r" b="b"/>
            <a:pathLst>
              <a:path w="12192000" h="4754880">
                <a:moveTo>
                  <a:pt x="0" y="4754880"/>
                </a:moveTo>
                <a:lnTo>
                  <a:pt x="12192000" y="4754880"/>
                </a:lnTo>
                <a:lnTo>
                  <a:pt x="12192000" y="0"/>
                </a:lnTo>
                <a:lnTo>
                  <a:pt x="0" y="0"/>
                </a:lnTo>
                <a:lnTo>
                  <a:pt x="0" y="4754880"/>
                </a:lnTo>
                <a:close/>
              </a:path>
            </a:pathLst>
          </a:custGeom>
          <a:solidFill>
            <a:srgbClr val="42A5D4">
              <a:alpha val="6000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D0B232F-243D-FF47-9207-2498D7C5852E}"/>
              </a:ext>
            </a:extLst>
          </p:cNvPr>
          <p:cNvSpPr/>
          <p:nvPr/>
        </p:nvSpPr>
        <p:spPr>
          <a:xfrm>
            <a:off x="3977878" y="3013101"/>
            <a:ext cx="710337" cy="7103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FF097-9ECC-A541-A729-44C0D80837E5}"/>
              </a:ext>
            </a:extLst>
          </p:cNvPr>
          <p:cNvSpPr txBox="1"/>
          <p:nvPr/>
        </p:nvSpPr>
        <p:spPr>
          <a:xfrm>
            <a:off x="2328332" y="508000"/>
            <a:ext cx="787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Commodity hardware for wireless sensors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AEE741-5E6C-8C44-AF60-461C970BE415}"/>
              </a:ext>
            </a:extLst>
          </p:cNvPr>
          <p:cNvSpPr/>
          <p:nvPr/>
        </p:nvSpPr>
        <p:spPr>
          <a:xfrm>
            <a:off x="10854264" y="-14889"/>
            <a:ext cx="618068" cy="872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4C7C2FB-CF60-564C-8938-AA53A1E6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Easy to Deploy Approach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BA51D38B-642B-F045-B640-654F8B0851BA}"/>
              </a:ext>
            </a:extLst>
          </p:cNvPr>
          <p:cNvSpPr txBox="1"/>
          <p:nvPr/>
        </p:nvSpPr>
        <p:spPr>
          <a:xfrm>
            <a:off x="1159467" y="1959517"/>
            <a:ext cx="3233424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All Device Values Mapped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1BC20766-CAE7-A34F-A1DC-3BC9CE9D93E4}"/>
              </a:ext>
            </a:extLst>
          </p:cNvPr>
          <p:cNvSpPr/>
          <p:nvPr/>
        </p:nvSpPr>
        <p:spPr>
          <a:xfrm>
            <a:off x="4168611" y="3082405"/>
            <a:ext cx="412816" cy="573421"/>
          </a:xfrm>
          <a:prstGeom prst="rightArrow">
            <a:avLst>
              <a:gd name="adj1" fmla="val 50000"/>
              <a:gd name="adj2" fmla="val 55550"/>
            </a:avLst>
          </a:prstGeom>
          <a:solidFill>
            <a:schemeClr val="accent3"/>
          </a:solidFill>
          <a:ln w="9525" cap="flat" cmpd="sng" algn="ctr">
            <a:noFill/>
            <a:prstDash val="soli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85B610E-14B4-A345-80DA-2B34E0F669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495" y="2485802"/>
            <a:ext cx="4239895" cy="256701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7" name="TextBox 8">
            <a:extLst>
              <a:ext uri="{FF2B5EF4-FFF2-40B4-BE49-F238E27FC236}">
                <a16:creationId xmlns:a16="http://schemas.microsoft.com/office/drawing/2014/main" id="{2A979EBC-AB3E-0741-8402-57637680875D}"/>
              </a:ext>
            </a:extLst>
          </p:cNvPr>
          <p:cNvSpPr txBox="1"/>
          <p:nvPr/>
        </p:nvSpPr>
        <p:spPr>
          <a:xfrm>
            <a:off x="575033" y="3202255"/>
            <a:ext cx="1423449" cy="116955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1400" dirty="0">
                <a:solidFill>
                  <a:schemeClr val="tx2"/>
                </a:solidFill>
              </a:rPr>
              <a:t>Modbus BACnet,</a:t>
            </a:r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 and SNMP and other OT protocols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3951C326-B775-CD4D-BDDA-FD95D01D1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448" y="185800"/>
            <a:ext cx="647700" cy="64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2EB250-81DE-CB47-833A-699E698C09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652" y="2430741"/>
            <a:ext cx="1163606" cy="2640880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BC9D77F9-9792-EE48-ABB1-2F344F5A7632}"/>
              </a:ext>
            </a:extLst>
          </p:cNvPr>
          <p:cNvSpPr txBox="1"/>
          <p:nvPr/>
        </p:nvSpPr>
        <p:spPr>
          <a:xfrm>
            <a:off x="5011917" y="1940664"/>
            <a:ext cx="3868612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Template Configuration Supported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D360A9-77A1-C140-9477-C8A7D33C37ED}"/>
              </a:ext>
            </a:extLst>
          </p:cNvPr>
          <p:cNvSpPr/>
          <p:nvPr/>
        </p:nvSpPr>
        <p:spPr>
          <a:xfrm>
            <a:off x="0" y="5596128"/>
            <a:ext cx="12192000" cy="558501"/>
          </a:xfrm>
          <a:prstGeom prst="rect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457D4A-807C-3F43-B63B-21C1661FDD5E}"/>
              </a:ext>
            </a:extLst>
          </p:cNvPr>
          <p:cNvSpPr/>
          <p:nvPr/>
        </p:nvSpPr>
        <p:spPr>
          <a:xfrm>
            <a:off x="2256571" y="5596128"/>
            <a:ext cx="7866558" cy="558501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689EE7-355A-2A40-B633-632D6C799A3B}"/>
              </a:ext>
            </a:extLst>
          </p:cNvPr>
          <p:cNvSpPr/>
          <p:nvPr/>
        </p:nvSpPr>
        <p:spPr>
          <a:xfrm>
            <a:off x="1054264" y="5669280"/>
            <a:ext cx="1349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BBDC29-2F5C-6C4F-999E-AE7F867D0A4B}"/>
              </a:ext>
            </a:extLst>
          </p:cNvPr>
          <p:cNvSpPr/>
          <p:nvPr/>
        </p:nvSpPr>
        <p:spPr>
          <a:xfrm>
            <a:off x="2514600" y="5669280"/>
            <a:ext cx="755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Lower cost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A32A0E-1A32-5140-BC54-7AE80148466B}"/>
              </a:ext>
            </a:extLst>
          </p:cNvPr>
          <p:cNvSpPr txBox="1"/>
          <p:nvPr/>
        </p:nvSpPr>
        <p:spPr>
          <a:xfrm>
            <a:off x="724851" y="1320802"/>
            <a:ext cx="11209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 configuration defines how devices are represented in software (i.e. digital twin) </a:t>
            </a:r>
          </a:p>
        </p:txBody>
      </p:sp>
    </p:spTree>
    <p:extLst>
      <p:ext uri="{BB962C8B-B14F-4D97-AF65-F5344CB8AC3E}">
        <p14:creationId xmlns:p14="http://schemas.microsoft.com/office/powerpoint/2010/main" val="131338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BCCA40F-2704-5048-AB99-EB99C5B4C26A}"/>
              </a:ext>
            </a:extLst>
          </p:cNvPr>
          <p:cNvSpPr/>
          <p:nvPr/>
        </p:nvSpPr>
        <p:spPr>
          <a:xfrm>
            <a:off x="0" y="1353821"/>
            <a:ext cx="5634239" cy="2251576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78D5027-BD29-A243-89EA-02502FCC3DF7}"/>
              </a:ext>
            </a:extLst>
          </p:cNvPr>
          <p:cNvSpPr/>
          <p:nvPr/>
        </p:nvSpPr>
        <p:spPr>
          <a:xfrm>
            <a:off x="0" y="3761119"/>
            <a:ext cx="5634239" cy="2251576"/>
          </a:xfrm>
          <a:prstGeom prst="rect">
            <a:avLst/>
          </a:prstGeom>
          <a:solidFill>
            <a:srgbClr val="42A5D4">
              <a:alpha val="17000"/>
            </a:srgbClr>
          </a:solidFill>
        </p:spPr>
        <p:txBody>
          <a:bodyPr wrap="square" lIns="0" tIns="0" rIns="0" bIns="0" rtlCol="0"/>
          <a:lstStyle/>
          <a:p>
            <a:pPr defTabSz="685800"/>
            <a:endParaRPr lang="en-US" sz="135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25AA580-AE23-8148-8BBF-8568DF8D4D11}"/>
              </a:ext>
            </a:extLst>
          </p:cNvPr>
          <p:cNvSpPr/>
          <p:nvPr/>
        </p:nvSpPr>
        <p:spPr>
          <a:xfrm>
            <a:off x="5742066" y="3756128"/>
            <a:ext cx="6449933" cy="2231136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213638-A370-BF4D-92B0-AB30D544DCE2}"/>
              </a:ext>
            </a:extLst>
          </p:cNvPr>
          <p:cNvSpPr/>
          <p:nvPr/>
        </p:nvSpPr>
        <p:spPr>
          <a:xfrm>
            <a:off x="5742066" y="1371394"/>
            <a:ext cx="6449933" cy="2234003"/>
          </a:xfrm>
          <a:prstGeom prst="rect">
            <a:avLst/>
          </a:prstGeom>
          <a:solidFill>
            <a:srgbClr val="42A5D4">
              <a:alpha val="17000"/>
            </a:srgbClr>
          </a:solidFill>
        </p:spPr>
        <p:txBody>
          <a:bodyPr wrap="square" lIns="0" tIns="0" rIns="0" bIns="0" rtlCol="0"/>
          <a:lstStyle/>
          <a:p>
            <a:pPr defTabSz="685800"/>
            <a:endParaRPr lang="en-US" sz="135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Expandable to Many Use Cases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EB70CB-C452-9C44-A2F8-77E947B3444F}"/>
              </a:ext>
            </a:extLst>
          </p:cNvPr>
          <p:cNvSpPr txBox="1"/>
          <p:nvPr/>
        </p:nvSpPr>
        <p:spPr>
          <a:xfrm>
            <a:off x="208964" y="1929014"/>
            <a:ext cx="149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algn="r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1600" dirty="0"/>
              <a:t>Power Management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519D8C-9EFC-B84F-A330-2DFF4B752F28}"/>
              </a:ext>
            </a:extLst>
          </p:cNvPr>
          <p:cNvSpPr txBox="1"/>
          <p:nvPr/>
        </p:nvSpPr>
        <p:spPr>
          <a:xfrm>
            <a:off x="287184" y="4504264"/>
            <a:ext cx="142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algn="r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1600" dirty="0"/>
              <a:t>Predictive</a:t>
            </a:r>
            <a:br>
              <a:rPr lang="en-US" sz="1600" dirty="0"/>
            </a:br>
            <a:r>
              <a:rPr lang="en-US" sz="1600" dirty="0"/>
              <a:t>Analytics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B20FA9-419F-6240-B8E0-2EE6E94FF825}"/>
              </a:ext>
            </a:extLst>
          </p:cNvPr>
          <p:cNvSpPr txBox="1"/>
          <p:nvPr/>
        </p:nvSpPr>
        <p:spPr>
          <a:xfrm>
            <a:off x="9622014" y="1929014"/>
            <a:ext cx="1593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1600" dirty="0"/>
              <a:t>Environmental Management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20E831-4207-5646-B01F-8C5F34EF1E68}"/>
              </a:ext>
            </a:extLst>
          </p:cNvPr>
          <p:cNvSpPr txBox="1"/>
          <p:nvPr/>
        </p:nvSpPr>
        <p:spPr>
          <a:xfrm>
            <a:off x="9646225" y="4504264"/>
            <a:ext cx="191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1600" dirty="0"/>
              <a:t>Asset Management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B8B0244-A86C-B143-9507-CA66F208E1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109" y="3941771"/>
            <a:ext cx="3604590" cy="218237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DC632E-3424-8041-9137-B6A5D6F073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109" y="1182502"/>
            <a:ext cx="3604590" cy="218237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9A0A7B-C813-C34B-99DC-2F1B43FC72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801" y="1176003"/>
            <a:ext cx="3595383" cy="217679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65A980B-4614-8349-82E6-0637E64BE0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425" y="3941771"/>
            <a:ext cx="3604590" cy="218237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C61F4EF-1859-2F4F-956A-A3879E83D6AD}"/>
              </a:ext>
            </a:extLst>
          </p:cNvPr>
          <p:cNvSpPr/>
          <p:nvPr/>
        </p:nvSpPr>
        <p:spPr>
          <a:xfrm>
            <a:off x="10854264" y="-14889"/>
            <a:ext cx="618068" cy="872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26714E9-4259-7F4F-B244-CB0E724B6F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9448" y="201806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15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0E751-071D-1D49-8F7C-1D04B50F0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Modules</a:t>
            </a:r>
          </a:p>
        </p:txBody>
      </p:sp>
    </p:spTree>
    <p:extLst>
      <p:ext uri="{BB962C8B-B14F-4D97-AF65-F5344CB8AC3E}">
        <p14:creationId xmlns:p14="http://schemas.microsoft.com/office/powerpoint/2010/main" val="957581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A9FF5F-4854-944C-A05E-344F0BCBF410}"/>
              </a:ext>
            </a:extLst>
          </p:cNvPr>
          <p:cNvSpPr/>
          <p:nvPr/>
        </p:nvSpPr>
        <p:spPr>
          <a:xfrm>
            <a:off x="6117328" y="1927670"/>
            <a:ext cx="6074672" cy="2974530"/>
          </a:xfrm>
          <a:prstGeom prst="rect">
            <a:avLst/>
          </a:prstGeom>
          <a:solidFill>
            <a:srgbClr val="42A5D4">
              <a:alpha val="17000"/>
            </a:srgbClr>
          </a:solidFill>
        </p:spPr>
        <p:txBody>
          <a:bodyPr wrap="square" lIns="0" tIns="0" rIns="0" bIns="0" rtlCol="0"/>
          <a:lstStyle/>
          <a:p>
            <a:pPr defTabSz="685800"/>
            <a:endParaRPr lang="en-US" sz="135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8273D-238D-3546-846B-453073245EB9}"/>
              </a:ext>
            </a:extLst>
          </p:cNvPr>
          <p:cNvSpPr/>
          <p:nvPr/>
        </p:nvSpPr>
        <p:spPr>
          <a:xfrm>
            <a:off x="0" y="1927670"/>
            <a:ext cx="6117327" cy="2974530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1: </a:t>
            </a:r>
            <a:r>
              <a:rPr lang="en-US" dirty="0">
                <a:solidFill>
                  <a:schemeClr val="tx2"/>
                </a:solidFill>
              </a:rPr>
              <a:t>Power Capacity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673472-3A62-9149-ABBE-89A8EE7F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722" y="2249911"/>
            <a:ext cx="3851758" cy="233201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7AEF4EE-6BD6-B540-81CE-AE4CB80FADD8}"/>
              </a:ext>
            </a:extLst>
          </p:cNvPr>
          <p:cNvSpPr txBox="1"/>
          <p:nvPr/>
        </p:nvSpPr>
        <p:spPr>
          <a:xfrm>
            <a:off x="125659" y="2870135"/>
            <a:ext cx="1784429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B08443-463F-7941-85AE-59A62BFB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249911"/>
            <a:ext cx="3851758" cy="233201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3C4C325B-8459-A249-93F5-8F5D486A19F5}"/>
              </a:ext>
            </a:extLst>
          </p:cNvPr>
          <p:cNvSpPr txBox="1"/>
          <p:nvPr/>
        </p:nvSpPr>
        <p:spPr>
          <a:xfrm>
            <a:off x="1868558" y="5030525"/>
            <a:ext cx="8484040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/>
              <a:t>Monitor where power enters building all the way through various distribution points. </a:t>
            </a:r>
            <a:br>
              <a:rPr lang="en-US" sz="1600" dirty="0"/>
            </a:br>
            <a:r>
              <a:rPr lang="en-US" sz="1600" dirty="0"/>
              <a:t>Provides precise visibility of power flow to expose problems and opportunities to improve over and under allocation.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5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37F1C9-B3C3-3C41-B1B6-2E6C1F9A57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3917032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A9FF5F-4854-944C-A05E-344F0BCBF410}"/>
              </a:ext>
            </a:extLst>
          </p:cNvPr>
          <p:cNvSpPr/>
          <p:nvPr/>
        </p:nvSpPr>
        <p:spPr>
          <a:xfrm>
            <a:off x="6117328" y="1927670"/>
            <a:ext cx="6074672" cy="2974530"/>
          </a:xfrm>
          <a:prstGeom prst="rect">
            <a:avLst/>
          </a:prstGeom>
          <a:solidFill>
            <a:srgbClr val="42A5D4">
              <a:alpha val="17000"/>
            </a:srgbClr>
          </a:solidFill>
        </p:spPr>
        <p:txBody>
          <a:bodyPr wrap="square" lIns="0" tIns="0" rIns="0" bIns="0" rtlCol="0"/>
          <a:lstStyle/>
          <a:p>
            <a:pPr defTabSz="685800"/>
            <a:endParaRPr lang="en-US" sz="135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8273D-238D-3546-846B-453073245EB9}"/>
              </a:ext>
            </a:extLst>
          </p:cNvPr>
          <p:cNvSpPr/>
          <p:nvPr/>
        </p:nvSpPr>
        <p:spPr>
          <a:xfrm>
            <a:off x="0" y="1927670"/>
            <a:ext cx="6117327" cy="2974530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</a:t>
            </a:r>
            <a:r>
              <a:rPr lang="en-US" dirty="0">
                <a:solidFill>
                  <a:schemeClr val="tx2"/>
                </a:solidFill>
              </a:rPr>
              <a:t>Environmental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673472-3A62-9149-ABBE-89A8EE7F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722" y="2249911"/>
            <a:ext cx="3851758" cy="233201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7AEF4EE-6BD6-B540-81CE-AE4CB80FADD8}"/>
              </a:ext>
            </a:extLst>
          </p:cNvPr>
          <p:cNvSpPr txBox="1"/>
          <p:nvPr/>
        </p:nvSpPr>
        <p:spPr>
          <a:xfrm>
            <a:off x="125659" y="2870135"/>
            <a:ext cx="1784429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B08443-463F-7941-85AE-59A62BFB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2249911"/>
            <a:ext cx="3851756" cy="233201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53E2D225-5C8A-A14B-AF30-FB28D34CB3A6}"/>
              </a:ext>
            </a:extLst>
          </p:cNvPr>
          <p:cNvSpPr txBox="1"/>
          <p:nvPr/>
        </p:nvSpPr>
        <p:spPr>
          <a:xfrm>
            <a:off x="1868558" y="5030525"/>
            <a:ext cx="8484040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/>
              <a:t>For more zone-level capacity analysis and monitoring of thermal gradients within the data center for better identification of hot/cold spots and cooling capacity. Support for psychometric charts. 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12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A9FF5F-4854-944C-A05E-344F0BCBF410}"/>
              </a:ext>
            </a:extLst>
          </p:cNvPr>
          <p:cNvSpPr/>
          <p:nvPr/>
        </p:nvSpPr>
        <p:spPr>
          <a:xfrm>
            <a:off x="6117328" y="1927670"/>
            <a:ext cx="6074672" cy="2974530"/>
          </a:xfrm>
          <a:prstGeom prst="rect">
            <a:avLst/>
          </a:prstGeom>
          <a:solidFill>
            <a:srgbClr val="42A5D4">
              <a:alpha val="17000"/>
            </a:srgbClr>
          </a:solidFill>
        </p:spPr>
        <p:txBody>
          <a:bodyPr wrap="square" lIns="0" tIns="0" rIns="0" bIns="0" rtlCol="0"/>
          <a:lstStyle/>
          <a:p>
            <a:pPr defTabSz="685800"/>
            <a:endParaRPr lang="en-US" sz="135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8273D-238D-3546-846B-453073245EB9}"/>
              </a:ext>
            </a:extLst>
          </p:cNvPr>
          <p:cNvSpPr/>
          <p:nvPr/>
        </p:nvSpPr>
        <p:spPr>
          <a:xfrm>
            <a:off x="0" y="1927670"/>
            <a:ext cx="6117327" cy="2974530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</a:t>
            </a:r>
            <a:r>
              <a:rPr lang="en-US" dirty="0">
                <a:solidFill>
                  <a:schemeClr val="tx2"/>
                </a:solidFill>
              </a:rPr>
              <a:t>Analytics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673472-3A62-9149-ABBE-89A8EE7F0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722" y="2249911"/>
            <a:ext cx="3851758" cy="233201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7AEF4EE-6BD6-B540-81CE-AE4CB80FADD8}"/>
              </a:ext>
            </a:extLst>
          </p:cNvPr>
          <p:cNvSpPr txBox="1"/>
          <p:nvPr/>
        </p:nvSpPr>
        <p:spPr>
          <a:xfrm>
            <a:off x="125659" y="2870135"/>
            <a:ext cx="1784429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B08443-463F-7941-85AE-59A62BFBD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1" y="2249911"/>
            <a:ext cx="3851756" cy="233201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D75F1919-4558-4247-9303-78C5DF12A604}"/>
              </a:ext>
            </a:extLst>
          </p:cNvPr>
          <p:cNvSpPr txBox="1"/>
          <p:nvPr/>
        </p:nvSpPr>
        <p:spPr>
          <a:xfrm>
            <a:off x="1868558" y="5030525"/>
            <a:ext cx="8484040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/>
              <a:t>Analytic screens for reporting, charting, and dashboards, all utilizing and standard analytics engine. Uplifts to the Analytics Management module are available.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86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A9FF5F-4854-944C-A05E-344F0BCBF410}"/>
              </a:ext>
            </a:extLst>
          </p:cNvPr>
          <p:cNvSpPr/>
          <p:nvPr/>
        </p:nvSpPr>
        <p:spPr>
          <a:xfrm>
            <a:off x="6117328" y="1927670"/>
            <a:ext cx="6074672" cy="2974530"/>
          </a:xfrm>
          <a:prstGeom prst="rect">
            <a:avLst/>
          </a:prstGeom>
          <a:solidFill>
            <a:srgbClr val="42A5D4">
              <a:alpha val="17000"/>
            </a:srgbClr>
          </a:solidFill>
        </p:spPr>
        <p:txBody>
          <a:bodyPr wrap="square" lIns="0" tIns="0" rIns="0" bIns="0" rtlCol="0"/>
          <a:lstStyle/>
          <a:p>
            <a:pPr defTabSz="685800"/>
            <a:endParaRPr lang="en-US" sz="135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8273D-238D-3546-846B-453073245EB9}"/>
              </a:ext>
            </a:extLst>
          </p:cNvPr>
          <p:cNvSpPr/>
          <p:nvPr/>
        </p:nvSpPr>
        <p:spPr>
          <a:xfrm>
            <a:off x="0" y="1927670"/>
            <a:ext cx="6117327" cy="2974530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4: </a:t>
            </a:r>
            <a:r>
              <a:rPr lang="en-US" dirty="0">
                <a:solidFill>
                  <a:schemeClr val="tx2"/>
                </a:solidFill>
              </a:rPr>
              <a:t>Asset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673472-3A62-9149-ABBE-89A8EE7F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722" y="2249911"/>
            <a:ext cx="3851758" cy="233201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7AEF4EE-6BD6-B540-81CE-AE4CB80FADD8}"/>
              </a:ext>
            </a:extLst>
          </p:cNvPr>
          <p:cNvSpPr txBox="1"/>
          <p:nvPr/>
        </p:nvSpPr>
        <p:spPr>
          <a:xfrm>
            <a:off x="125659" y="2870135"/>
            <a:ext cx="1784429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B08443-463F-7941-85AE-59A62BFB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2249911"/>
            <a:ext cx="3851756" cy="233201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577E4041-FEC8-0647-AB36-91BDB8135D3C}"/>
              </a:ext>
            </a:extLst>
          </p:cNvPr>
          <p:cNvSpPr txBox="1"/>
          <p:nvPr/>
        </p:nvSpPr>
        <p:spPr>
          <a:xfrm>
            <a:off x="1868558" y="5030525"/>
            <a:ext cx="8484040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/>
              <a:t>Virtualize individual assets to manage closely location, space capacities, changeouts, and more. 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23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A9FF5F-4854-944C-A05E-344F0BCBF410}"/>
              </a:ext>
            </a:extLst>
          </p:cNvPr>
          <p:cNvSpPr/>
          <p:nvPr/>
        </p:nvSpPr>
        <p:spPr>
          <a:xfrm>
            <a:off x="6117328" y="1927670"/>
            <a:ext cx="6074672" cy="2974530"/>
          </a:xfrm>
          <a:prstGeom prst="rect">
            <a:avLst/>
          </a:prstGeom>
          <a:solidFill>
            <a:srgbClr val="42A5D4">
              <a:alpha val="17000"/>
            </a:srgbClr>
          </a:solidFill>
        </p:spPr>
        <p:txBody>
          <a:bodyPr wrap="square" lIns="0" tIns="0" rIns="0" bIns="0" rtlCol="0"/>
          <a:lstStyle/>
          <a:p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8273D-238D-3546-846B-453073245EB9}"/>
              </a:ext>
            </a:extLst>
          </p:cNvPr>
          <p:cNvSpPr/>
          <p:nvPr/>
        </p:nvSpPr>
        <p:spPr>
          <a:xfrm>
            <a:off x="0" y="1927670"/>
            <a:ext cx="6117327" cy="2974530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</a:t>
            </a:r>
            <a:r>
              <a:rPr lang="en-US" dirty="0">
                <a:solidFill>
                  <a:schemeClr val="tx2"/>
                </a:solidFill>
              </a:rPr>
              <a:t>Remote Monitoring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673472-3A62-9149-ABBE-89A8EE7F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723" y="2249911"/>
            <a:ext cx="3851756" cy="233201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7AEF4EE-6BD6-B540-81CE-AE4CB80FADD8}"/>
              </a:ext>
            </a:extLst>
          </p:cNvPr>
          <p:cNvSpPr txBox="1"/>
          <p:nvPr/>
        </p:nvSpPr>
        <p:spPr>
          <a:xfrm>
            <a:off x="125659" y="2870135"/>
            <a:ext cx="1784429" cy="7078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2000" dirty="0">
                <a:solidFill>
                  <a:schemeClr val="accent2"/>
                </a:solidFill>
              </a:rPr>
              <a:t>Tree Style Navigation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B08443-463F-7941-85AE-59A62BFB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2249911"/>
            <a:ext cx="3851756" cy="233201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795B2BBE-DF88-C94C-AEE2-50DE28D8F593}"/>
              </a:ext>
            </a:extLst>
          </p:cNvPr>
          <p:cNvSpPr txBox="1"/>
          <p:nvPr/>
        </p:nvSpPr>
        <p:spPr>
          <a:xfrm>
            <a:off x="1868558" y="5030525"/>
            <a:ext cx="8484040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/>
              <a:t>Operations screens for alarm management, notification, and graphics. Uplifts to the Remote Monitoring module are available to further enhance capabilities.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874C011-1E90-D449-AD10-0136D4326526}"/>
              </a:ext>
            </a:extLst>
          </p:cNvPr>
          <p:cNvSpPr txBox="1"/>
          <p:nvPr/>
        </p:nvSpPr>
        <p:spPr>
          <a:xfrm>
            <a:off x="10308479" y="2870135"/>
            <a:ext cx="1784429" cy="7078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>
                <a:solidFill>
                  <a:schemeClr val="accent2"/>
                </a:solidFill>
              </a:rPr>
              <a:t>Graphical Navigation</a:t>
            </a:r>
          </a:p>
        </p:txBody>
      </p:sp>
    </p:spTree>
    <p:extLst>
      <p:ext uri="{BB962C8B-B14F-4D97-AF65-F5344CB8AC3E}">
        <p14:creationId xmlns:p14="http://schemas.microsoft.com/office/powerpoint/2010/main" val="2028942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F71CD97-74F2-1E42-85DA-F557978E9B53}"/>
              </a:ext>
            </a:extLst>
          </p:cNvPr>
          <p:cNvSpPr/>
          <p:nvPr/>
        </p:nvSpPr>
        <p:spPr>
          <a:xfrm>
            <a:off x="7414089" y="4176493"/>
            <a:ext cx="4777911" cy="1874519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771ECC-AF76-8244-9E48-6F50D3CC8C25}"/>
              </a:ext>
            </a:extLst>
          </p:cNvPr>
          <p:cNvSpPr/>
          <p:nvPr/>
        </p:nvSpPr>
        <p:spPr>
          <a:xfrm>
            <a:off x="4406996" y="2321587"/>
            <a:ext cx="4533804" cy="1874519"/>
          </a:xfrm>
          <a:prstGeom prst="rect">
            <a:avLst/>
          </a:prstGeom>
          <a:solidFill>
            <a:srgbClr val="42A5D4">
              <a:alpha val="17000"/>
            </a:srgbClr>
          </a:solidFill>
        </p:spPr>
        <p:txBody>
          <a:bodyPr wrap="square" lIns="0" tIns="0" rIns="0" bIns="0" rtlCol="0"/>
          <a:lstStyle/>
          <a:p>
            <a:pPr defTabSz="685800"/>
            <a:endParaRPr lang="en-US" sz="135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D3D7B0-CD1A-AD43-BF70-708CAB83B0BB}"/>
              </a:ext>
            </a:extLst>
          </p:cNvPr>
          <p:cNvSpPr/>
          <p:nvPr/>
        </p:nvSpPr>
        <p:spPr>
          <a:xfrm>
            <a:off x="0" y="1353821"/>
            <a:ext cx="4406997" cy="1874519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B105A1-B15F-414F-A3BD-0F4F9891D9F8}"/>
              </a:ext>
            </a:extLst>
          </p:cNvPr>
          <p:cNvGrpSpPr/>
          <p:nvPr/>
        </p:nvGrpSpPr>
        <p:grpSpPr>
          <a:xfrm>
            <a:off x="4632777" y="2424789"/>
            <a:ext cx="2740102" cy="1636776"/>
            <a:chOff x="4244494" y="3110492"/>
            <a:chExt cx="2740102" cy="163677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C51FF79-DC80-7F48-9A13-5F1C8D0D7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4494" y="3110492"/>
              <a:ext cx="2740102" cy="16367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3B3CAD-F9B5-0941-BA19-4E9936DCC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6066" y="3412125"/>
              <a:ext cx="2168184" cy="1275588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Graphics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74439-2609-9B4C-8B7A-63A94366D1E0}"/>
              </a:ext>
            </a:extLst>
          </p:cNvPr>
          <p:cNvSpPr txBox="1"/>
          <p:nvPr/>
        </p:nvSpPr>
        <p:spPr>
          <a:xfrm>
            <a:off x="-390443" y="1878214"/>
            <a:ext cx="1814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a typeface="+mj-ea"/>
                <a:cs typeface="+mj-cs"/>
              </a:rPr>
              <a:t>Summary 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894DA-F4BE-AF4A-A687-A79DDD59D2EF}"/>
              </a:ext>
            </a:extLst>
          </p:cNvPr>
          <p:cNvSpPr txBox="1"/>
          <p:nvPr/>
        </p:nvSpPr>
        <p:spPr>
          <a:xfrm>
            <a:off x="7465705" y="3024265"/>
            <a:ext cx="172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Regional View(s)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40EB16-D6AE-D64A-8A2A-EC9C12D4AE99}"/>
              </a:ext>
            </a:extLst>
          </p:cNvPr>
          <p:cNvSpPr txBox="1"/>
          <p:nvPr/>
        </p:nvSpPr>
        <p:spPr>
          <a:xfrm>
            <a:off x="10444388" y="4656351"/>
            <a:ext cx="1747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Location Summary View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58ED9D-15BC-944D-B9CB-275121BEBA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276" y="4291551"/>
            <a:ext cx="2709302" cy="1640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7" name="Oval 4">
            <a:extLst>
              <a:ext uri="{FF2B5EF4-FFF2-40B4-BE49-F238E27FC236}">
                <a16:creationId xmlns:a16="http://schemas.microsoft.com/office/drawing/2014/main" id="{302C6523-6CA1-BD4B-844B-D3DC115AF45F}"/>
              </a:ext>
            </a:extLst>
          </p:cNvPr>
          <p:cNvSpPr/>
          <p:nvPr/>
        </p:nvSpPr>
        <p:spPr>
          <a:xfrm rot="21251187">
            <a:off x="3297318" y="3253565"/>
            <a:ext cx="863118" cy="871534"/>
          </a:xfrm>
          <a:custGeom>
            <a:avLst/>
            <a:gdLst>
              <a:gd name="connsiteX0" fmla="*/ 0 w 2793816"/>
              <a:gd name="connsiteY0" fmla="*/ 1396908 h 2793816"/>
              <a:gd name="connsiteX1" fmla="*/ 1396908 w 2793816"/>
              <a:gd name="connsiteY1" fmla="*/ 0 h 2793816"/>
              <a:gd name="connsiteX2" fmla="*/ 2793816 w 2793816"/>
              <a:gd name="connsiteY2" fmla="*/ 1396908 h 2793816"/>
              <a:gd name="connsiteX3" fmla="*/ 1396908 w 2793816"/>
              <a:gd name="connsiteY3" fmla="*/ 2793816 h 2793816"/>
              <a:gd name="connsiteX4" fmla="*/ 0 w 2793816"/>
              <a:gd name="connsiteY4" fmla="*/ 1396908 h 2793816"/>
              <a:gd name="connsiteX0" fmla="*/ 2793816 w 2793816"/>
              <a:gd name="connsiteY0" fmla="*/ 1314370 h 2711278"/>
              <a:gd name="connsiteX1" fmla="*/ 1396908 w 2793816"/>
              <a:gd name="connsiteY1" fmla="*/ 2711278 h 2711278"/>
              <a:gd name="connsiteX2" fmla="*/ 0 w 2793816"/>
              <a:gd name="connsiteY2" fmla="*/ 1314370 h 2711278"/>
              <a:gd name="connsiteX3" fmla="*/ 1488348 w 2793816"/>
              <a:gd name="connsiteY3" fmla="*/ 8902 h 2711278"/>
              <a:gd name="connsiteX0" fmla="*/ 2793816 w 2793816"/>
              <a:gd name="connsiteY0" fmla="*/ 0 h 1396908"/>
              <a:gd name="connsiteX1" fmla="*/ 1396908 w 2793816"/>
              <a:gd name="connsiteY1" fmla="*/ 1396908 h 1396908"/>
              <a:gd name="connsiteX2" fmla="*/ 0 w 2793816"/>
              <a:gd name="connsiteY2" fmla="*/ 0 h 1396908"/>
              <a:gd name="connsiteX0" fmla="*/ 1396908 w 1396908"/>
              <a:gd name="connsiteY0" fmla="*/ 1396908 h 1396908"/>
              <a:gd name="connsiteX1" fmla="*/ 0 w 1396908"/>
              <a:gd name="connsiteY1" fmla="*/ 0 h 1396908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91003 w 1491003"/>
              <a:gd name="connsiteY0" fmla="*/ 1446087 h 1446087"/>
              <a:gd name="connsiteX1" fmla="*/ 7942 w 1491003"/>
              <a:gd name="connsiteY1" fmla="*/ 0 h 1446087"/>
              <a:gd name="connsiteX0" fmla="*/ 1493403 w 1493403"/>
              <a:gd name="connsiteY0" fmla="*/ 1446087 h 1446087"/>
              <a:gd name="connsiteX1" fmla="*/ 10342 w 1493403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147231 w 1147231"/>
              <a:gd name="connsiteY0" fmla="*/ 1352589 h 1352589"/>
              <a:gd name="connsiteX1" fmla="*/ 0 w 1147231"/>
              <a:gd name="connsiteY1" fmla="*/ 0 h 1352589"/>
              <a:gd name="connsiteX0" fmla="*/ 1157439 w 1157439"/>
              <a:gd name="connsiteY0" fmla="*/ 1352589 h 1352589"/>
              <a:gd name="connsiteX1" fmla="*/ 10208 w 1157439"/>
              <a:gd name="connsiteY1" fmla="*/ 0 h 1352589"/>
              <a:gd name="connsiteX0" fmla="*/ 1152774 w 1152774"/>
              <a:gd name="connsiteY0" fmla="*/ 1352589 h 1352589"/>
              <a:gd name="connsiteX1" fmla="*/ 5543 w 1152774"/>
              <a:gd name="connsiteY1" fmla="*/ 0 h 1352589"/>
              <a:gd name="connsiteX0" fmla="*/ 1153120 w 1153120"/>
              <a:gd name="connsiteY0" fmla="*/ 1352589 h 1352589"/>
              <a:gd name="connsiteX1" fmla="*/ 5889 w 1153120"/>
              <a:gd name="connsiteY1" fmla="*/ 0 h 1352589"/>
              <a:gd name="connsiteX0" fmla="*/ 1153147 w 1153147"/>
              <a:gd name="connsiteY0" fmla="*/ 1352589 h 1352589"/>
              <a:gd name="connsiteX1" fmla="*/ 1087208 w 1153147"/>
              <a:gd name="connsiteY1" fmla="*/ 1333164 h 1352589"/>
              <a:gd name="connsiteX2" fmla="*/ 5916 w 1153147"/>
              <a:gd name="connsiteY2" fmla="*/ 0 h 1352589"/>
              <a:gd name="connsiteX0" fmla="*/ 1371136 w 1371136"/>
              <a:gd name="connsiteY0" fmla="*/ 1384505 h 1384506"/>
              <a:gd name="connsiteX1" fmla="*/ 1087209 w 1371136"/>
              <a:gd name="connsiteY1" fmla="*/ 1333164 h 1384506"/>
              <a:gd name="connsiteX2" fmla="*/ 5917 w 1371136"/>
              <a:gd name="connsiteY2" fmla="*/ 0 h 138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136" h="1384506">
                <a:moveTo>
                  <a:pt x="1371136" y="1384505"/>
                </a:moveTo>
                <a:lnTo>
                  <a:pt x="1087209" y="1333164"/>
                </a:lnTo>
                <a:cubicBezTo>
                  <a:pt x="243053" y="1178886"/>
                  <a:pt x="-46415" y="531769"/>
                  <a:pt x="5917" y="0"/>
                </a:cubicBezTo>
              </a:path>
            </a:pathLst>
          </a:custGeom>
          <a:noFill/>
          <a:ln w="444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4">
            <a:extLst>
              <a:ext uri="{FF2B5EF4-FFF2-40B4-BE49-F238E27FC236}">
                <a16:creationId xmlns:a16="http://schemas.microsoft.com/office/drawing/2014/main" id="{FC3DCDB3-F671-1D44-9A6B-1730A713DCA7}"/>
              </a:ext>
            </a:extLst>
          </p:cNvPr>
          <p:cNvSpPr/>
          <p:nvPr/>
        </p:nvSpPr>
        <p:spPr>
          <a:xfrm rot="21251187">
            <a:off x="6258725" y="4334219"/>
            <a:ext cx="863118" cy="871534"/>
          </a:xfrm>
          <a:custGeom>
            <a:avLst/>
            <a:gdLst>
              <a:gd name="connsiteX0" fmla="*/ 0 w 2793816"/>
              <a:gd name="connsiteY0" fmla="*/ 1396908 h 2793816"/>
              <a:gd name="connsiteX1" fmla="*/ 1396908 w 2793816"/>
              <a:gd name="connsiteY1" fmla="*/ 0 h 2793816"/>
              <a:gd name="connsiteX2" fmla="*/ 2793816 w 2793816"/>
              <a:gd name="connsiteY2" fmla="*/ 1396908 h 2793816"/>
              <a:gd name="connsiteX3" fmla="*/ 1396908 w 2793816"/>
              <a:gd name="connsiteY3" fmla="*/ 2793816 h 2793816"/>
              <a:gd name="connsiteX4" fmla="*/ 0 w 2793816"/>
              <a:gd name="connsiteY4" fmla="*/ 1396908 h 2793816"/>
              <a:gd name="connsiteX0" fmla="*/ 2793816 w 2793816"/>
              <a:gd name="connsiteY0" fmla="*/ 1314370 h 2711278"/>
              <a:gd name="connsiteX1" fmla="*/ 1396908 w 2793816"/>
              <a:gd name="connsiteY1" fmla="*/ 2711278 h 2711278"/>
              <a:gd name="connsiteX2" fmla="*/ 0 w 2793816"/>
              <a:gd name="connsiteY2" fmla="*/ 1314370 h 2711278"/>
              <a:gd name="connsiteX3" fmla="*/ 1488348 w 2793816"/>
              <a:gd name="connsiteY3" fmla="*/ 8902 h 2711278"/>
              <a:gd name="connsiteX0" fmla="*/ 2793816 w 2793816"/>
              <a:gd name="connsiteY0" fmla="*/ 0 h 1396908"/>
              <a:gd name="connsiteX1" fmla="*/ 1396908 w 2793816"/>
              <a:gd name="connsiteY1" fmla="*/ 1396908 h 1396908"/>
              <a:gd name="connsiteX2" fmla="*/ 0 w 2793816"/>
              <a:gd name="connsiteY2" fmla="*/ 0 h 1396908"/>
              <a:gd name="connsiteX0" fmla="*/ 1396908 w 1396908"/>
              <a:gd name="connsiteY0" fmla="*/ 1396908 h 1396908"/>
              <a:gd name="connsiteX1" fmla="*/ 0 w 1396908"/>
              <a:gd name="connsiteY1" fmla="*/ 0 h 1396908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91003 w 1491003"/>
              <a:gd name="connsiteY0" fmla="*/ 1446087 h 1446087"/>
              <a:gd name="connsiteX1" fmla="*/ 7942 w 1491003"/>
              <a:gd name="connsiteY1" fmla="*/ 0 h 1446087"/>
              <a:gd name="connsiteX0" fmla="*/ 1493403 w 1493403"/>
              <a:gd name="connsiteY0" fmla="*/ 1446087 h 1446087"/>
              <a:gd name="connsiteX1" fmla="*/ 10342 w 1493403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147231 w 1147231"/>
              <a:gd name="connsiteY0" fmla="*/ 1352589 h 1352589"/>
              <a:gd name="connsiteX1" fmla="*/ 0 w 1147231"/>
              <a:gd name="connsiteY1" fmla="*/ 0 h 1352589"/>
              <a:gd name="connsiteX0" fmla="*/ 1157439 w 1157439"/>
              <a:gd name="connsiteY0" fmla="*/ 1352589 h 1352589"/>
              <a:gd name="connsiteX1" fmla="*/ 10208 w 1157439"/>
              <a:gd name="connsiteY1" fmla="*/ 0 h 1352589"/>
              <a:gd name="connsiteX0" fmla="*/ 1152774 w 1152774"/>
              <a:gd name="connsiteY0" fmla="*/ 1352589 h 1352589"/>
              <a:gd name="connsiteX1" fmla="*/ 5543 w 1152774"/>
              <a:gd name="connsiteY1" fmla="*/ 0 h 1352589"/>
              <a:gd name="connsiteX0" fmla="*/ 1153120 w 1153120"/>
              <a:gd name="connsiteY0" fmla="*/ 1352589 h 1352589"/>
              <a:gd name="connsiteX1" fmla="*/ 5889 w 1153120"/>
              <a:gd name="connsiteY1" fmla="*/ 0 h 1352589"/>
              <a:gd name="connsiteX0" fmla="*/ 1153147 w 1153147"/>
              <a:gd name="connsiteY0" fmla="*/ 1352589 h 1352589"/>
              <a:gd name="connsiteX1" fmla="*/ 1087208 w 1153147"/>
              <a:gd name="connsiteY1" fmla="*/ 1333164 h 1352589"/>
              <a:gd name="connsiteX2" fmla="*/ 5916 w 1153147"/>
              <a:gd name="connsiteY2" fmla="*/ 0 h 1352589"/>
              <a:gd name="connsiteX0" fmla="*/ 1371136 w 1371136"/>
              <a:gd name="connsiteY0" fmla="*/ 1384505 h 1384506"/>
              <a:gd name="connsiteX1" fmla="*/ 1087209 w 1371136"/>
              <a:gd name="connsiteY1" fmla="*/ 1333164 h 1384506"/>
              <a:gd name="connsiteX2" fmla="*/ 5917 w 1371136"/>
              <a:gd name="connsiteY2" fmla="*/ 0 h 138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136" h="1384506">
                <a:moveTo>
                  <a:pt x="1371136" y="1384505"/>
                </a:moveTo>
                <a:lnTo>
                  <a:pt x="1087209" y="1333164"/>
                </a:lnTo>
                <a:cubicBezTo>
                  <a:pt x="243053" y="1178886"/>
                  <a:pt x="-46415" y="531769"/>
                  <a:pt x="5917" y="0"/>
                </a:cubicBezTo>
              </a:path>
            </a:pathLst>
          </a:custGeom>
          <a:noFill/>
          <a:ln w="444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3C1A9B-2FE8-2F40-8D8B-A67EB822EB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180" y="1468103"/>
            <a:ext cx="2699405" cy="1634333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3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840F2A1-2649-B447-8DAF-CAFADFD0C454}"/>
              </a:ext>
            </a:extLst>
          </p:cNvPr>
          <p:cNvSpPr/>
          <p:nvPr/>
        </p:nvSpPr>
        <p:spPr>
          <a:xfrm>
            <a:off x="1395045" y="1055494"/>
            <a:ext cx="10796955" cy="5002406"/>
          </a:xfrm>
          <a:prstGeom prst="rect">
            <a:avLst/>
          </a:prstGeom>
          <a:solidFill>
            <a:srgbClr val="42A5D4">
              <a:alpha val="17000"/>
            </a:srgbClr>
          </a:solidFill>
        </p:spPr>
        <p:txBody>
          <a:bodyPr wrap="square" lIns="0" tIns="0" rIns="0" bIns="0" rtlCol="0"/>
          <a:lstStyle/>
          <a:p>
            <a:pPr defTabSz="685800"/>
            <a:endParaRPr lang="en-US" sz="135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CDB702-BD94-854F-996B-FD9E12C03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535" y="1344824"/>
            <a:ext cx="7686027" cy="43754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4028C0-A606-0D48-A186-53A0882397FB}"/>
              </a:ext>
            </a:extLst>
          </p:cNvPr>
          <p:cNvSpPr/>
          <p:nvPr/>
        </p:nvSpPr>
        <p:spPr>
          <a:xfrm>
            <a:off x="6811108" y="2461846"/>
            <a:ext cx="2602523" cy="1148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Level Information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2A4C02-E702-EE47-B0FE-BF6D1391E594}"/>
              </a:ext>
            </a:extLst>
          </p:cNvPr>
          <p:cNvSpPr/>
          <p:nvPr/>
        </p:nvSpPr>
        <p:spPr>
          <a:xfrm rot="21251187">
            <a:off x="336711" y="714316"/>
            <a:ext cx="1129769" cy="900884"/>
          </a:xfrm>
          <a:custGeom>
            <a:avLst/>
            <a:gdLst>
              <a:gd name="connsiteX0" fmla="*/ 0 w 2793816"/>
              <a:gd name="connsiteY0" fmla="*/ 1396908 h 2793816"/>
              <a:gd name="connsiteX1" fmla="*/ 1396908 w 2793816"/>
              <a:gd name="connsiteY1" fmla="*/ 0 h 2793816"/>
              <a:gd name="connsiteX2" fmla="*/ 2793816 w 2793816"/>
              <a:gd name="connsiteY2" fmla="*/ 1396908 h 2793816"/>
              <a:gd name="connsiteX3" fmla="*/ 1396908 w 2793816"/>
              <a:gd name="connsiteY3" fmla="*/ 2793816 h 2793816"/>
              <a:gd name="connsiteX4" fmla="*/ 0 w 2793816"/>
              <a:gd name="connsiteY4" fmla="*/ 1396908 h 2793816"/>
              <a:gd name="connsiteX0" fmla="*/ 2793816 w 2793816"/>
              <a:gd name="connsiteY0" fmla="*/ 1314370 h 2711278"/>
              <a:gd name="connsiteX1" fmla="*/ 1396908 w 2793816"/>
              <a:gd name="connsiteY1" fmla="*/ 2711278 h 2711278"/>
              <a:gd name="connsiteX2" fmla="*/ 0 w 2793816"/>
              <a:gd name="connsiteY2" fmla="*/ 1314370 h 2711278"/>
              <a:gd name="connsiteX3" fmla="*/ 1488348 w 2793816"/>
              <a:gd name="connsiteY3" fmla="*/ 8902 h 2711278"/>
              <a:gd name="connsiteX0" fmla="*/ 2793816 w 2793816"/>
              <a:gd name="connsiteY0" fmla="*/ 0 h 1396908"/>
              <a:gd name="connsiteX1" fmla="*/ 1396908 w 2793816"/>
              <a:gd name="connsiteY1" fmla="*/ 1396908 h 1396908"/>
              <a:gd name="connsiteX2" fmla="*/ 0 w 2793816"/>
              <a:gd name="connsiteY2" fmla="*/ 0 h 1396908"/>
              <a:gd name="connsiteX0" fmla="*/ 1396908 w 1396908"/>
              <a:gd name="connsiteY0" fmla="*/ 1396908 h 1396908"/>
              <a:gd name="connsiteX1" fmla="*/ 0 w 1396908"/>
              <a:gd name="connsiteY1" fmla="*/ 0 h 1396908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91003 w 1491003"/>
              <a:gd name="connsiteY0" fmla="*/ 1446087 h 1446087"/>
              <a:gd name="connsiteX1" fmla="*/ 7942 w 1491003"/>
              <a:gd name="connsiteY1" fmla="*/ 0 h 1446087"/>
              <a:gd name="connsiteX0" fmla="*/ 1493403 w 1493403"/>
              <a:gd name="connsiteY0" fmla="*/ 1446087 h 1446087"/>
              <a:gd name="connsiteX1" fmla="*/ 10342 w 1493403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483061 w 1483061"/>
              <a:gd name="connsiteY0" fmla="*/ 1446087 h 1446087"/>
              <a:gd name="connsiteX1" fmla="*/ 0 w 1483061"/>
              <a:gd name="connsiteY1" fmla="*/ 0 h 1446087"/>
              <a:gd name="connsiteX0" fmla="*/ 1147231 w 1147231"/>
              <a:gd name="connsiteY0" fmla="*/ 1352589 h 1352589"/>
              <a:gd name="connsiteX1" fmla="*/ 0 w 1147231"/>
              <a:gd name="connsiteY1" fmla="*/ 0 h 1352589"/>
              <a:gd name="connsiteX0" fmla="*/ 1157439 w 1157439"/>
              <a:gd name="connsiteY0" fmla="*/ 1352589 h 1352589"/>
              <a:gd name="connsiteX1" fmla="*/ 10208 w 1157439"/>
              <a:gd name="connsiteY1" fmla="*/ 0 h 1352589"/>
              <a:gd name="connsiteX0" fmla="*/ 1152774 w 1152774"/>
              <a:gd name="connsiteY0" fmla="*/ 1352589 h 1352589"/>
              <a:gd name="connsiteX1" fmla="*/ 5543 w 1152774"/>
              <a:gd name="connsiteY1" fmla="*/ 0 h 1352589"/>
              <a:gd name="connsiteX0" fmla="*/ 1153120 w 1153120"/>
              <a:gd name="connsiteY0" fmla="*/ 1352589 h 1352589"/>
              <a:gd name="connsiteX1" fmla="*/ 5889 w 1153120"/>
              <a:gd name="connsiteY1" fmla="*/ 0 h 1352589"/>
              <a:gd name="connsiteX0" fmla="*/ 1153147 w 1153147"/>
              <a:gd name="connsiteY0" fmla="*/ 1352589 h 1352589"/>
              <a:gd name="connsiteX1" fmla="*/ 1087208 w 1153147"/>
              <a:gd name="connsiteY1" fmla="*/ 1333164 h 1352589"/>
              <a:gd name="connsiteX2" fmla="*/ 5916 w 1153147"/>
              <a:gd name="connsiteY2" fmla="*/ 0 h 1352589"/>
              <a:gd name="connsiteX0" fmla="*/ 1371136 w 1371136"/>
              <a:gd name="connsiteY0" fmla="*/ 1384505 h 1384506"/>
              <a:gd name="connsiteX1" fmla="*/ 1087209 w 1371136"/>
              <a:gd name="connsiteY1" fmla="*/ 1333164 h 1384506"/>
              <a:gd name="connsiteX2" fmla="*/ 5917 w 1371136"/>
              <a:gd name="connsiteY2" fmla="*/ 0 h 1384506"/>
              <a:gd name="connsiteX0" fmla="*/ 1845700 w 1845700"/>
              <a:gd name="connsiteY0" fmla="*/ 1449414 h 1449414"/>
              <a:gd name="connsiteX1" fmla="*/ 1087209 w 1845700"/>
              <a:gd name="connsiteY1" fmla="*/ 1333164 h 1449414"/>
              <a:gd name="connsiteX2" fmla="*/ 5917 w 1845700"/>
              <a:gd name="connsiteY2" fmla="*/ 0 h 1449414"/>
              <a:gd name="connsiteX0" fmla="*/ 1812856 w 1812856"/>
              <a:gd name="connsiteY0" fmla="*/ 1446070 h 1446070"/>
              <a:gd name="connsiteX1" fmla="*/ 1087209 w 1812856"/>
              <a:gd name="connsiteY1" fmla="*/ 1333164 h 1446070"/>
              <a:gd name="connsiteX2" fmla="*/ 5917 w 1812856"/>
              <a:gd name="connsiteY2" fmla="*/ 0 h 1446070"/>
              <a:gd name="connsiteX0" fmla="*/ 1705328 w 1705328"/>
              <a:gd name="connsiteY0" fmla="*/ 1408932 h 1408932"/>
              <a:gd name="connsiteX1" fmla="*/ 1087209 w 1705328"/>
              <a:gd name="connsiteY1" fmla="*/ 1333164 h 1408932"/>
              <a:gd name="connsiteX2" fmla="*/ 5917 w 1705328"/>
              <a:gd name="connsiteY2" fmla="*/ 0 h 1408932"/>
              <a:gd name="connsiteX0" fmla="*/ 1794734 w 1794734"/>
              <a:gd name="connsiteY0" fmla="*/ 1431131 h 1431131"/>
              <a:gd name="connsiteX1" fmla="*/ 1087209 w 1794734"/>
              <a:gd name="connsiteY1" fmla="*/ 1333164 h 1431131"/>
              <a:gd name="connsiteX2" fmla="*/ 5917 w 1794734"/>
              <a:gd name="connsiteY2" fmla="*/ 0 h 143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4734" h="1431131">
                <a:moveTo>
                  <a:pt x="1794734" y="1431131"/>
                </a:moveTo>
                <a:lnTo>
                  <a:pt x="1087209" y="1333164"/>
                </a:lnTo>
                <a:cubicBezTo>
                  <a:pt x="243053" y="1178886"/>
                  <a:pt x="-46415" y="531769"/>
                  <a:pt x="5917" y="0"/>
                </a:cubicBezTo>
              </a:path>
            </a:pathLst>
          </a:custGeom>
          <a:noFill/>
          <a:ln w="444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3A1244-D707-6245-B624-77D61ECABD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0291" y="2951284"/>
            <a:ext cx="2448845" cy="327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90E60C-6376-AA47-BCDD-D659450BA3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698" y="3303220"/>
            <a:ext cx="2485294" cy="336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6F6EB4-0CAB-A14E-B434-3BC2C8754F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887" y="2622477"/>
            <a:ext cx="2447506" cy="5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72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Alarm Management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CFE26B-C683-BA42-A0FD-5DF974806FA7}"/>
              </a:ext>
            </a:extLst>
          </p:cNvPr>
          <p:cNvGrpSpPr/>
          <p:nvPr/>
        </p:nvGrpSpPr>
        <p:grpSpPr>
          <a:xfrm>
            <a:off x="5742066" y="3756128"/>
            <a:ext cx="6449933" cy="2327374"/>
            <a:chOff x="5742066" y="3756128"/>
            <a:chExt cx="6449933" cy="232737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25AA580-AE23-8148-8BBF-8568DF8D4D11}"/>
                </a:ext>
              </a:extLst>
            </p:cNvPr>
            <p:cNvSpPr/>
            <p:nvPr/>
          </p:nvSpPr>
          <p:spPr>
            <a:xfrm>
              <a:off x="5742066" y="3756128"/>
              <a:ext cx="6449933" cy="2249424"/>
            </a:xfrm>
            <a:prstGeom prst="rect">
              <a:avLst/>
            </a:prstGeom>
            <a:solidFill>
              <a:schemeClr val="accent3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FA3957D-C48F-C94B-8F8B-2CDE1ADA4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3109" y="3901131"/>
              <a:ext cx="3604591" cy="2182371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BE29A6C-6991-154D-9E98-8649C9D83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191" t="7927" r="1179" b="4247"/>
            <a:stretch/>
          </p:blipFill>
          <p:spPr>
            <a:xfrm>
              <a:off x="5953126" y="4067810"/>
              <a:ext cx="3562350" cy="192398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511F83-9963-9841-B9F5-BB45BAA3A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7923" y="4654411"/>
              <a:ext cx="2103772" cy="902500"/>
            </a:xfrm>
            <a:prstGeom prst="rect">
              <a:avLst/>
            </a:prstGeom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20E831-4207-5646-B01F-8C5F34EF1E68}"/>
                </a:ext>
              </a:extLst>
            </p:cNvPr>
            <p:cNvSpPr txBox="1"/>
            <p:nvPr/>
          </p:nvSpPr>
          <p:spPr>
            <a:xfrm>
              <a:off x="10149868" y="4720164"/>
              <a:ext cx="1421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2388" lvl="1" fontAlgn="base">
                <a:spcBef>
                  <a:spcPct val="0"/>
                </a:spcBef>
                <a:spcAft>
                  <a:spcPts val="1200"/>
                </a:spcAft>
                <a:buClr>
                  <a:srgbClr val="4BA6DD"/>
                </a:buClr>
                <a:defRPr/>
              </a:pPr>
              <a:r>
                <a:rPr lang="en-US" sz="1600" dirty="0">
                  <a:ea typeface="+mj-ea"/>
                  <a:cs typeface="+mj-cs"/>
                </a:rPr>
                <a:t>Service Tickets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D0C349-77CD-244B-8EAF-C4F34FA46AFC}"/>
              </a:ext>
            </a:extLst>
          </p:cNvPr>
          <p:cNvGrpSpPr/>
          <p:nvPr/>
        </p:nvGrpSpPr>
        <p:grpSpPr>
          <a:xfrm>
            <a:off x="5742066" y="1182502"/>
            <a:ext cx="6449933" cy="2428155"/>
            <a:chOff x="5742066" y="1182502"/>
            <a:chExt cx="6449933" cy="242815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D213638-A370-BF4D-92B0-AB30D544DCE2}"/>
                </a:ext>
              </a:extLst>
            </p:cNvPr>
            <p:cNvSpPr/>
            <p:nvPr/>
          </p:nvSpPr>
          <p:spPr>
            <a:xfrm>
              <a:off x="5742066" y="1361233"/>
              <a:ext cx="6449933" cy="2249424"/>
            </a:xfrm>
            <a:prstGeom prst="rect">
              <a:avLst/>
            </a:prstGeom>
            <a:solidFill>
              <a:srgbClr val="42A5D4">
                <a:alpha val="17000"/>
              </a:srgbClr>
            </a:solidFill>
          </p:spPr>
          <p:txBody>
            <a:bodyPr wrap="square" lIns="0" tIns="0" rIns="0" bIns="0" rtlCol="0"/>
            <a:lstStyle/>
            <a:p>
              <a:pPr defTabSz="685800"/>
              <a:endParaRPr lang="en-US" sz="1350" dirty="0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603AA94-9A98-D84E-A483-DC1025A9522E}"/>
                </a:ext>
              </a:extLst>
            </p:cNvPr>
            <p:cNvGrpSpPr/>
            <p:nvPr/>
          </p:nvGrpSpPr>
          <p:grpSpPr>
            <a:xfrm>
              <a:off x="5933109" y="1182502"/>
              <a:ext cx="3604591" cy="2182371"/>
              <a:chOff x="1907209" y="2249302"/>
              <a:chExt cx="3851759" cy="233201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E74F65E-AB20-814C-BD50-641675CBB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7209" y="2249302"/>
                <a:ext cx="3851759" cy="2332017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751A9F9-E4AE-F14D-B5DD-ED541C284B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2730" y="2416313"/>
                <a:ext cx="3812209" cy="2040835"/>
              </a:xfrm>
              <a:prstGeom prst="rect">
                <a:avLst/>
              </a:prstGeom>
              <a:effectLst/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CB20FA9-419F-6240-B8E0-2EE6E94FF825}"/>
                </a:ext>
              </a:extLst>
            </p:cNvPr>
            <p:cNvSpPr txBox="1"/>
            <p:nvPr/>
          </p:nvSpPr>
          <p:spPr>
            <a:xfrm>
              <a:off x="10254862" y="2259214"/>
              <a:ext cx="12908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a typeface="+mj-ea"/>
                  <a:cs typeface="+mj-cs"/>
                </a:rPr>
                <a:t>Specific</a:t>
              </a:r>
            </a:p>
            <a:p>
              <a:r>
                <a:rPr lang="en-US" sz="1600" dirty="0">
                  <a:ea typeface="+mj-ea"/>
                  <a:cs typeface="+mj-cs"/>
                </a:rPr>
                <a:t>View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ECE58DF-7F11-4643-9987-E3F373330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0716" y="1800468"/>
              <a:ext cx="2214684" cy="13408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73E489-4AAB-6D4C-8CCF-2A6E00A1B3B7}"/>
              </a:ext>
            </a:extLst>
          </p:cNvPr>
          <p:cNvGrpSpPr/>
          <p:nvPr/>
        </p:nvGrpSpPr>
        <p:grpSpPr>
          <a:xfrm>
            <a:off x="0" y="1176003"/>
            <a:ext cx="5634239" cy="2431933"/>
            <a:chOff x="0" y="1176003"/>
            <a:chExt cx="5634239" cy="243193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735626B-8CA2-5549-9695-2D3908564FB1}"/>
                </a:ext>
              </a:extLst>
            </p:cNvPr>
            <p:cNvSpPr/>
            <p:nvPr/>
          </p:nvSpPr>
          <p:spPr>
            <a:xfrm>
              <a:off x="0" y="1356360"/>
              <a:ext cx="5634239" cy="2251576"/>
            </a:xfrm>
            <a:prstGeom prst="rect">
              <a:avLst/>
            </a:prstGeom>
            <a:solidFill>
              <a:srgbClr val="42A5D4">
                <a:alpha val="17000"/>
              </a:srgbClr>
            </a:solidFill>
          </p:spPr>
          <p:txBody>
            <a:bodyPr wrap="square" lIns="0" tIns="0" rIns="0" bIns="0" rtlCol="0"/>
            <a:lstStyle/>
            <a:p>
              <a:pPr defTabSz="685800"/>
              <a:endParaRPr lang="en-US" sz="1350" dirty="0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BEB70CB-C452-9C44-A2F8-77E947B3444F}"/>
                </a:ext>
              </a:extLst>
            </p:cNvPr>
            <p:cNvSpPr txBox="1"/>
            <p:nvPr/>
          </p:nvSpPr>
          <p:spPr>
            <a:xfrm>
              <a:off x="385876" y="2189760"/>
              <a:ext cx="12908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ea typeface="+mj-ea"/>
                  <a:cs typeface="+mj-cs"/>
                </a:rPr>
                <a:t>Summary View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090191-B827-A544-BAFB-837BA36A1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7800" y="1176003"/>
              <a:ext cx="3595385" cy="2176797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4C96CF-4A44-354B-8B3E-95FAD8E3FFF3}"/>
              </a:ext>
            </a:extLst>
          </p:cNvPr>
          <p:cNvGrpSpPr/>
          <p:nvPr/>
        </p:nvGrpSpPr>
        <p:grpSpPr>
          <a:xfrm>
            <a:off x="0" y="3762370"/>
            <a:ext cx="5634239" cy="2322898"/>
            <a:chOff x="0" y="3762370"/>
            <a:chExt cx="5634239" cy="232289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BCCA40F-2704-5048-AB99-EB99C5B4C26A}"/>
                </a:ext>
              </a:extLst>
            </p:cNvPr>
            <p:cNvSpPr/>
            <p:nvPr/>
          </p:nvSpPr>
          <p:spPr>
            <a:xfrm>
              <a:off x="0" y="3762370"/>
              <a:ext cx="5634239" cy="2251576"/>
            </a:xfrm>
            <a:prstGeom prst="rect">
              <a:avLst/>
            </a:prstGeom>
            <a:solidFill>
              <a:schemeClr val="accent3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32" name="Picture 8" descr="https://t3.ftcdn.net/jpg/02/39/20/80/240_F_239208080_tFvQw64cjPeBsgA9MCfHR91zWa9SgvzP.jpg">
              <a:extLst>
                <a:ext uri="{FF2B5EF4-FFF2-40B4-BE49-F238E27FC236}">
                  <a16:creationId xmlns:a16="http://schemas.microsoft.com/office/drawing/2014/main" id="{2D7A133F-68A8-8740-851A-ACBB3BC4FF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86" t="1215" r="28120"/>
            <a:stretch/>
          </p:blipFill>
          <p:spPr bwMode="auto">
            <a:xfrm>
              <a:off x="3973132" y="3876542"/>
              <a:ext cx="1461753" cy="2208726"/>
            </a:xfrm>
            <a:prstGeom prst="rect">
              <a:avLst/>
            </a:prstGeom>
            <a:noFill/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https://t4.ftcdn.net/jpg/03/50/48/77/240_F_350487771_bRoUBuiWD23lfIgnLXFzdJqeFiCK4b1W.jpg">
              <a:extLst>
                <a:ext uri="{FF2B5EF4-FFF2-40B4-BE49-F238E27FC236}">
                  <a16:creationId xmlns:a16="http://schemas.microsoft.com/office/drawing/2014/main" id="{1920A9B7-B9D5-5343-9935-270075D16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3" t="7336" r="33416" b="2369"/>
            <a:stretch/>
          </p:blipFill>
          <p:spPr bwMode="auto">
            <a:xfrm>
              <a:off x="1797139" y="3889420"/>
              <a:ext cx="1529948" cy="1086841"/>
            </a:xfrm>
            <a:prstGeom prst="rect">
              <a:avLst/>
            </a:prstGeom>
            <a:noFill/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519D8C-9EFC-B84F-A330-2DFF4B752F28}"/>
                </a:ext>
              </a:extLst>
            </p:cNvPr>
            <p:cNvSpPr txBox="1"/>
            <p:nvPr/>
          </p:nvSpPr>
          <p:spPr>
            <a:xfrm>
              <a:off x="89164" y="4725244"/>
              <a:ext cx="1421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2388" lvl="1" algn="r" fontAlgn="base">
                <a:spcBef>
                  <a:spcPct val="0"/>
                </a:spcBef>
                <a:spcAft>
                  <a:spcPts val="1200"/>
                </a:spcAft>
                <a:buClr>
                  <a:srgbClr val="4BA6DD"/>
                </a:buClr>
                <a:defRPr/>
              </a:pPr>
              <a:r>
                <a:rPr lang="en-US" sz="1600" dirty="0">
                  <a:ea typeface="+mj-ea"/>
                  <a:cs typeface="+mj-cs"/>
                </a:rPr>
                <a:t>Notification &amp; Escalation</a:t>
              </a:r>
            </a:p>
          </p:txBody>
        </p:sp>
        <p:sp>
          <p:nvSpPr>
            <p:cNvPr id="55" name="Rectangle 7">
              <a:extLst>
                <a:ext uri="{FF2B5EF4-FFF2-40B4-BE49-F238E27FC236}">
                  <a16:creationId xmlns:a16="http://schemas.microsoft.com/office/drawing/2014/main" id="{9220790C-F988-8448-B8D9-D7C6CF6BDC78}"/>
                </a:ext>
              </a:extLst>
            </p:cNvPr>
            <p:cNvSpPr/>
            <p:nvPr/>
          </p:nvSpPr>
          <p:spPr>
            <a:xfrm rot="5400000" flipH="1">
              <a:off x="3575696" y="4465168"/>
              <a:ext cx="492847" cy="348290"/>
            </a:xfrm>
            <a:custGeom>
              <a:avLst/>
              <a:gdLst>
                <a:gd name="connsiteX0" fmla="*/ 0 w 1301675"/>
                <a:gd name="connsiteY0" fmla="*/ 0 h 3463962"/>
                <a:gd name="connsiteX1" fmla="*/ 1301675 w 1301675"/>
                <a:gd name="connsiteY1" fmla="*/ 0 h 3463962"/>
                <a:gd name="connsiteX2" fmla="*/ 1301675 w 1301675"/>
                <a:gd name="connsiteY2" fmla="*/ 3463962 h 3463962"/>
                <a:gd name="connsiteX3" fmla="*/ 0 w 1301675"/>
                <a:gd name="connsiteY3" fmla="*/ 3463962 h 3463962"/>
                <a:gd name="connsiteX4" fmla="*/ 0 w 1301675"/>
                <a:gd name="connsiteY4" fmla="*/ 0 h 3463962"/>
                <a:gd name="connsiteX0" fmla="*/ 22641 w 1324316"/>
                <a:gd name="connsiteY0" fmla="*/ 0 h 3463962"/>
                <a:gd name="connsiteX1" fmla="*/ 1324316 w 1324316"/>
                <a:gd name="connsiteY1" fmla="*/ 0 h 3463962"/>
                <a:gd name="connsiteX2" fmla="*/ 1324316 w 1324316"/>
                <a:gd name="connsiteY2" fmla="*/ 3463962 h 3463962"/>
                <a:gd name="connsiteX3" fmla="*/ 22641 w 1324316"/>
                <a:gd name="connsiteY3" fmla="*/ 3463962 h 3463962"/>
                <a:gd name="connsiteX4" fmla="*/ 0 w 1324316"/>
                <a:gd name="connsiteY4" fmla="*/ 542135 h 3463962"/>
                <a:gd name="connsiteX5" fmla="*/ 22641 w 1324316"/>
                <a:gd name="connsiteY5" fmla="*/ 0 h 3463962"/>
                <a:gd name="connsiteX0" fmla="*/ 525 w 1302200"/>
                <a:gd name="connsiteY0" fmla="*/ 0 h 3463962"/>
                <a:gd name="connsiteX1" fmla="*/ 1302200 w 1302200"/>
                <a:gd name="connsiteY1" fmla="*/ 0 h 3463962"/>
                <a:gd name="connsiteX2" fmla="*/ 1302200 w 1302200"/>
                <a:gd name="connsiteY2" fmla="*/ 3463962 h 3463962"/>
                <a:gd name="connsiteX3" fmla="*/ 525 w 1302200"/>
                <a:gd name="connsiteY3" fmla="*/ 3463962 h 3463962"/>
                <a:gd name="connsiteX4" fmla="*/ 69324 w 1302200"/>
                <a:gd name="connsiteY4" fmla="*/ 633575 h 3463962"/>
                <a:gd name="connsiteX0" fmla="*/ 0 w 1301675"/>
                <a:gd name="connsiteY0" fmla="*/ 0 h 3463962"/>
                <a:gd name="connsiteX1" fmla="*/ 1301675 w 1301675"/>
                <a:gd name="connsiteY1" fmla="*/ 0 h 3463962"/>
                <a:gd name="connsiteX2" fmla="*/ 1301675 w 1301675"/>
                <a:gd name="connsiteY2" fmla="*/ 3463962 h 3463962"/>
                <a:gd name="connsiteX3" fmla="*/ 0 w 1301675"/>
                <a:gd name="connsiteY3" fmla="*/ 3463962 h 3463962"/>
                <a:gd name="connsiteX0" fmla="*/ 1301675 w 1301675"/>
                <a:gd name="connsiteY0" fmla="*/ 0 h 3463962"/>
                <a:gd name="connsiteX1" fmla="*/ 1301675 w 1301675"/>
                <a:gd name="connsiteY1" fmla="*/ 3463962 h 3463962"/>
                <a:gd name="connsiteX2" fmla="*/ 0 w 1301675"/>
                <a:gd name="connsiteY2" fmla="*/ 3463962 h 346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1675" h="3463962">
                  <a:moveTo>
                    <a:pt x="1301675" y="0"/>
                  </a:moveTo>
                  <a:lnTo>
                    <a:pt x="1301675" y="3463962"/>
                  </a:lnTo>
                  <a:lnTo>
                    <a:pt x="0" y="346396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ash"/>
              <a:headEnd type="triangle" w="lg" len="lg"/>
              <a:tailEnd type="none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810840-010F-C84C-AC8A-38F707022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3813" y="4692544"/>
              <a:ext cx="640837" cy="621852"/>
            </a:xfrm>
            <a:prstGeom prst="rect">
              <a:avLst/>
            </a:prstGeom>
          </p:spPr>
        </p:pic>
        <p:sp>
          <p:nvSpPr>
            <p:cNvPr id="38" name="Rectangle 7">
              <a:extLst>
                <a:ext uri="{FF2B5EF4-FFF2-40B4-BE49-F238E27FC236}">
                  <a16:creationId xmlns:a16="http://schemas.microsoft.com/office/drawing/2014/main" id="{30EA7A36-A43C-104E-ACFA-413DA0C33D13}"/>
                </a:ext>
              </a:extLst>
            </p:cNvPr>
            <p:cNvSpPr/>
            <p:nvPr/>
          </p:nvSpPr>
          <p:spPr>
            <a:xfrm flipH="1" flipV="1">
              <a:off x="1219203" y="4363095"/>
              <a:ext cx="587016" cy="347134"/>
            </a:xfrm>
            <a:custGeom>
              <a:avLst/>
              <a:gdLst>
                <a:gd name="connsiteX0" fmla="*/ 0 w 1301675"/>
                <a:gd name="connsiteY0" fmla="*/ 0 h 3463962"/>
                <a:gd name="connsiteX1" fmla="*/ 1301675 w 1301675"/>
                <a:gd name="connsiteY1" fmla="*/ 0 h 3463962"/>
                <a:gd name="connsiteX2" fmla="*/ 1301675 w 1301675"/>
                <a:gd name="connsiteY2" fmla="*/ 3463962 h 3463962"/>
                <a:gd name="connsiteX3" fmla="*/ 0 w 1301675"/>
                <a:gd name="connsiteY3" fmla="*/ 3463962 h 3463962"/>
                <a:gd name="connsiteX4" fmla="*/ 0 w 1301675"/>
                <a:gd name="connsiteY4" fmla="*/ 0 h 3463962"/>
                <a:gd name="connsiteX0" fmla="*/ 22641 w 1324316"/>
                <a:gd name="connsiteY0" fmla="*/ 0 h 3463962"/>
                <a:gd name="connsiteX1" fmla="*/ 1324316 w 1324316"/>
                <a:gd name="connsiteY1" fmla="*/ 0 h 3463962"/>
                <a:gd name="connsiteX2" fmla="*/ 1324316 w 1324316"/>
                <a:gd name="connsiteY2" fmla="*/ 3463962 h 3463962"/>
                <a:gd name="connsiteX3" fmla="*/ 22641 w 1324316"/>
                <a:gd name="connsiteY3" fmla="*/ 3463962 h 3463962"/>
                <a:gd name="connsiteX4" fmla="*/ 0 w 1324316"/>
                <a:gd name="connsiteY4" fmla="*/ 542135 h 3463962"/>
                <a:gd name="connsiteX5" fmla="*/ 22641 w 1324316"/>
                <a:gd name="connsiteY5" fmla="*/ 0 h 3463962"/>
                <a:gd name="connsiteX0" fmla="*/ 525 w 1302200"/>
                <a:gd name="connsiteY0" fmla="*/ 0 h 3463962"/>
                <a:gd name="connsiteX1" fmla="*/ 1302200 w 1302200"/>
                <a:gd name="connsiteY1" fmla="*/ 0 h 3463962"/>
                <a:gd name="connsiteX2" fmla="*/ 1302200 w 1302200"/>
                <a:gd name="connsiteY2" fmla="*/ 3463962 h 3463962"/>
                <a:gd name="connsiteX3" fmla="*/ 525 w 1302200"/>
                <a:gd name="connsiteY3" fmla="*/ 3463962 h 3463962"/>
                <a:gd name="connsiteX4" fmla="*/ 69324 w 1302200"/>
                <a:gd name="connsiteY4" fmla="*/ 633575 h 3463962"/>
                <a:gd name="connsiteX0" fmla="*/ 0 w 1301675"/>
                <a:gd name="connsiteY0" fmla="*/ 0 h 3463962"/>
                <a:gd name="connsiteX1" fmla="*/ 1301675 w 1301675"/>
                <a:gd name="connsiteY1" fmla="*/ 0 h 3463962"/>
                <a:gd name="connsiteX2" fmla="*/ 1301675 w 1301675"/>
                <a:gd name="connsiteY2" fmla="*/ 3463962 h 3463962"/>
                <a:gd name="connsiteX3" fmla="*/ 0 w 1301675"/>
                <a:gd name="connsiteY3" fmla="*/ 3463962 h 3463962"/>
                <a:gd name="connsiteX0" fmla="*/ 1301675 w 1301675"/>
                <a:gd name="connsiteY0" fmla="*/ 0 h 3463962"/>
                <a:gd name="connsiteX1" fmla="*/ 1301675 w 1301675"/>
                <a:gd name="connsiteY1" fmla="*/ 3463962 h 3463962"/>
                <a:gd name="connsiteX2" fmla="*/ 0 w 1301675"/>
                <a:gd name="connsiteY2" fmla="*/ 3463962 h 346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1675" h="3463962">
                  <a:moveTo>
                    <a:pt x="1301675" y="0"/>
                  </a:moveTo>
                  <a:lnTo>
                    <a:pt x="1301675" y="3463962"/>
                  </a:lnTo>
                  <a:lnTo>
                    <a:pt x="0" y="346396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ash"/>
              <a:headEnd type="none" w="lg" len="lg"/>
              <a:tailEnd type="triangle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7">
              <a:extLst>
                <a:ext uri="{FF2B5EF4-FFF2-40B4-BE49-F238E27FC236}">
                  <a16:creationId xmlns:a16="http://schemas.microsoft.com/office/drawing/2014/main" id="{F7D2E79C-1D8E-684D-B28D-E08F97DD0BDA}"/>
                </a:ext>
              </a:extLst>
            </p:cNvPr>
            <p:cNvSpPr/>
            <p:nvPr/>
          </p:nvSpPr>
          <p:spPr>
            <a:xfrm flipH="1">
              <a:off x="1219199" y="5313144"/>
              <a:ext cx="587016" cy="414555"/>
            </a:xfrm>
            <a:custGeom>
              <a:avLst/>
              <a:gdLst>
                <a:gd name="connsiteX0" fmla="*/ 0 w 1301675"/>
                <a:gd name="connsiteY0" fmla="*/ 0 h 3463962"/>
                <a:gd name="connsiteX1" fmla="*/ 1301675 w 1301675"/>
                <a:gd name="connsiteY1" fmla="*/ 0 h 3463962"/>
                <a:gd name="connsiteX2" fmla="*/ 1301675 w 1301675"/>
                <a:gd name="connsiteY2" fmla="*/ 3463962 h 3463962"/>
                <a:gd name="connsiteX3" fmla="*/ 0 w 1301675"/>
                <a:gd name="connsiteY3" fmla="*/ 3463962 h 3463962"/>
                <a:gd name="connsiteX4" fmla="*/ 0 w 1301675"/>
                <a:gd name="connsiteY4" fmla="*/ 0 h 3463962"/>
                <a:gd name="connsiteX0" fmla="*/ 22641 w 1324316"/>
                <a:gd name="connsiteY0" fmla="*/ 0 h 3463962"/>
                <a:gd name="connsiteX1" fmla="*/ 1324316 w 1324316"/>
                <a:gd name="connsiteY1" fmla="*/ 0 h 3463962"/>
                <a:gd name="connsiteX2" fmla="*/ 1324316 w 1324316"/>
                <a:gd name="connsiteY2" fmla="*/ 3463962 h 3463962"/>
                <a:gd name="connsiteX3" fmla="*/ 22641 w 1324316"/>
                <a:gd name="connsiteY3" fmla="*/ 3463962 h 3463962"/>
                <a:gd name="connsiteX4" fmla="*/ 0 w 1324316"/>
                <a:gd name="connsiteY4" fmla="*/ 542135 h 3463962"/>
                <a:gd name="connsiteX5" fmla="*/ 22641 w 1324316"/>
                <a:gd name="connsiteY5" fmla="*/ 0 h 3463962"/>
                <a:gd name="connsiteX0" fmla="*/ 525 w 1302200"/>
                <a:gd name="connsiteY0" fmla="*/ 0 h 3463962"/>
                <a:gd name="connsiteX1" fmla="*/ 1302200 w 1302200"/>
                <a:gd name="connsiteY1" fmla="*/ 0 h 3463962"/>
                <a:gd name="connsiteX2" fmla="*/ 1302200 w 1302200"/>
                <a:gd name="connsiteY2" fmla="*/ 3463962 h 3463962"/>
                <a:gd name="connsiteX3" fmla="*/ 525 w 1302200"/>
                <a:gd name="connsiteY3" fmla="*/ 3463962 h 3463962"/>
                <a:gd name="connsiteX4" fmla="*/ 69324 w 1302200"/>
                <a:gd name="connsiteY4" fmla="*/ 633575 h 3463962"/>
                <a:gd name="connsiteX0" fmla="*/ 0 w 1301675"/>
                <a:gd name="connsiteY0" fmla="*/ 0 h 3463962"/>
                <a:gd name="connsiteX1" fmla="*/ 1301675 w 1301675"/>
                <a:gd name="connsiteY1" fmla="*/ 0 h 3463962"/>
                <a:gd name="connsiteX2" fmla="*/ 1301675 w 1301675"/>
                <a:gd name="connsiteY2" fmla="*/ 3463962 h 3463962"/>
                <a:gd name="connsiteX3" fmla="*/ 0 w 1301675"/>
                <a:gd name="connsiteY3" fmla="*/ 3463962 h 3463962"/>
                <a:gd name="connsiteX0" fmla="*/ 1301675 w 1301675"/>
                <a:gd name="connsiteY0" fmla="*/ 0 h 3463962"/>
                <a:gd name="connsiteX1" fmla="*/ 1301675 w 1301675"/>
                <a:gd name="connsiteY1" fmla="*/ 3463962 h 3463962"/>
                <a:gd name="connsiteX2" fmla="*/ 0 w 1301675"/>
                <a:gd name="connsiteY2" fmla="*/ 3463962 h 346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1675" h="3463962">
                  <a:moveTo>
                    <a:pt x="1301675" y="0"/>
                  </a:moveTo>
                  <a:lnTo>
                    <a:pt x="1301675" y="3463962"/>
                  </a:lnTo>
                  <a:lnTo>
                    <a:pt x="0" y="346396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ash"/>
              <a:headEnd type="none" w="lg" len="lg"/>
              <a:tailEnd type="triangle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7">
              <a:extLst>
                <a:ext uri="{FF2B5EF4-FFF2-40B4-BE49-F238E27FC236}">
                  <a16:creationId xmlns:a16="http://schemas.microsoft.com/office/drawing/2014/main" id="{DA1E1EDE-261C-B14C-9BB8-DC83DB4189B1}"/>
                </a:ext>
              </a:extLst>
            </p:cNvPr>
            <p:cNvSpPr/>
            <p:nvPr/>
          </p:nvSpPr>
          <p:spPr>
            <a:xfrm rot="16200000" flipH="1">
              <a:off x="3294792" y="5383471"/>
              <a:ext cx="407985" cy="317637"/>
            </a:xfrm>
            <a:custGeom>
              <a:avLst/>
              <a:gdLst>
                <a:gd name="connsiteX0" fmla="*/ 0 w 1301675"/>
                <a:gd name="connsiteY0" fmla="*/ 0 h 3463962"/>
                <a:gd name="connsiteX1" fmla="*/ 1301675 w 1301675"/>
                <a:gd name="connsiteY1" fmla="*/ 0 h 3463962"/>
                <a:gd name="connsiteX2" fmla="*/ 1301675 w 1301675"/>
                <a:gd name="connsiteY2" fmla="*/ 3463962 h 3463962"/>
                <a:gd name="connsiteX3" fmla="*/ 0 w 1301675"/>
                <a:gd name="connsiteY3" fmla="*/ 3463962 h 3463962"/>
                <a:gd name="connsiteX4" fmla="*/ 0 w 1301675"/>
                <a:gd name="connsiteY4" fmla="*/ 0 h 3463962"/>
                <a:gd name="connsiteX0" fmla="*/ 22641 w 1324316"/>
                <a:gd name="connsiteY0" fmla="*/ 0 h 3463962"/>
                <a:gd name="connsiteX1" fmla="*/ 1324316 w 1324316"/>
                <a:gd name="connsiteY1" fmla="*/ 0 h 3463962"/>
                <a:gd name="connsiteX2" fmla="*/ 1324316 w 1324316"/>
                <a:gd name="connsiteY2" fmla="*/ 3463962 h 3463962"/>
                <a:gd name="connsiteX3" fmla="*/ 22641 w 1324316"/>
                <a:gd name="connsiteY3" fmla="*/ 3463962 h 3463962"/>
                <a:gd name="connsiteX4" fmla="*/ 0 w 1324316"/>
                <a:gd name="connsiteY4" fmla="*/ 542135 h 3463962"/>
                <a:gd name="connsiteX5" fmla="*/ 22641 w 1324316"/>
                <a:gd name="connsiteY5" fmla="*/ 0 h 3463962"/>
                <a:gd name="connsiteX0" fmla="*/ 525 w 1302200"/>
                <a:gd name="connsiteY0" fmla="*/ 0 h 3463962"/>
                <a:gd name="connsiteX1" fmla="*/ 1302200 w 1302200"/>
                <a:gd name="connsiteY1" fmla="*/ 0 h 3463962"/>
                <a:gd name="connsiteX2" fmla="*/ 1302200 w 1302200"/>
                <a:gd name="connsiteY2" fmla="*/ 3463962 h 3463962"/>
                <a:gd name="connsiteX3" fmla="*/ 525 w 1302200"/>
                <a:gd name="connsiteY3" fmla="*/ 3463962 h 3463962"/>
                <a:gd name="connsiteX4" fmla="*/ 69324 w 1302200"/>
                <a:gd name="connsiteY4" fmla="*/ 633575 h 3463962"/>
                <a:gd name="connsiteX0" fmla="*/ 0 w 1301675"/>
                <a:gd name="connsiteY0" fmla="*/ 0 h 3463962"/>
                <a:gd name="connsiteX1" fmla="*/ 1301675 w 1301675"/>
                <a:gd name="connsiteY1" fmla="*/ 0 h 3463962"/>
                <a:gd name="connsiteX2" fmla="*/ 1301675 w 1301675"/>
                <a:gd name="connsiteY2" fmla="*/ 3463962 h 3463962"/>
                <a:gd name="connsiteX3" fmla="*/ 0 w 1301675"/>
                <a:gd name="connsiteY3" fmla="*/ 3463962 h 3463962"/>
                <a:gd name="connsiteX0" fmla="*/ 1301675 w 1301675"/>
                <a:gd name="connsiteY0" fmla="*/ 0 h 3463962"/>
                <a:gd name="connsiteX1" fmla="*/ 1301675 w 1301675"/>
                <a:gd name="connsiteY1" fmla="*/ 3463962 h 3463962"/>
                <a:gd name="connsiteX2" fmla="*/ 0 w 1301675"/>
                <a:gd name="connsiteY2" fmla="*/ 3463962 h 346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1675" h="3463962">
                  <a:moveTo>
                    <a:pt x="1301675" y="0"/>
                  </a:moveTo>
                  <a:lnTo>
                    <a:pt x="1301675" y="3463962"/>
                  </a:lnTo>
                  <a:lnTo>
                    <a:pt x="0" y="346396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ash"/>
              <a:headEnd type="none" w="lg" len="lg"/>
              <a:tailEnd type="triangle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CD0A6F-171D-4049-9C62-14FEAFBACF12}"/>
                </a:ext>
              </a:extLst>
            </p:cNvPr>
            <p:cNvGrpSpPr/>
            <p:nvPr/>
          </p:nvGrpSpPr>
          <p:grpSpPr>
            <a:xfrm>
              <a:off x="1797139" y="5024387"/>
              <a:ext cx="1533202" cy="1054441"/>
              <a:chOff x="1797139" y="5024387"/>
              <a:chExt cx="1533202" cy="1054441"/>
            </a:xfrm>
          </p:grpSpPr>
          <p:pic>
            <p:nvPicPr>
              <p:cNvPr id="1030" name="Picture 6" descr="https://t4.ftcdn.net/jpg/02/34/02/29/240_F_234022949_PRxvgogCFNHPmAbzB5U74wDyumRozrOF.jpg">
                <a:extLst>
                  <a:ext uri="{FF2B5EF4-FFF2-40B4-BE49-F238E27FC236}">
                    <a16:creationId xmlns:a16="http://schemas.microsoft.com/office/drawing/2014/main" id="{E50A532F-F043-954B-97AC-908175CBB0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680" t="25290" r="14216" b="19995"/>
              <a:stretch/>
            </p:blipFill>
            <p:spPr bwMode="auto">
              <a:xfrm>
                <a:off x="1797139" y="5024387"/>
                <a:ext cx="1533202" cy="1054441"/>
              </a:xfrm>
              <a:prstGeom prst="rect">
                <a:avLst/>
              </a:prstGeom>
              <a:noFill/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B2C7CF9-A259-B548-B333-621F031DC7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5899" y="5291386"/>
                <a:ext cx="0" cy="165136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E3553D7-2C4B-E646-B996-16FBBDD649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93328" y="5334722"/>
                <a:ext cx="110869" cy="121801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01CE7C-FF2B-9048-BF66-D07DACACE2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01168" y="5343390"/>
                <a:ext cx="104480" cy="121802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8841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Performance Management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6580A6D-7FDA-E14C-A0EF-1F3C4D23E142}"/>
              </a:ext>
            </a:extLst>
          </p:cNvPr>
          <p:cNvSpPr/>
          <p:nvPr/>
        </p:nvSpPr>
        <p:spPr>
          <a:xfrm>
            <a:off x="6098102" y="5710202"/>
            <a:ext cx="535949" cy="23828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900" dirty="0">
                <a:solidFill>
                  <a:schemeClr val="tx2"/>
                </a:solidFill>
                <a:cs typeface="Helvetica Light"/>
              </a:rPr>
              <a:t>Transfer Switch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95F8AFA-3E1A-FA47-9F1D-8510F3F6F668}"/>
              </a:ext>
            </a:extLst>
          </p:cNvPr>
          <p:cNvSpPr/>
          <p:nvPr/>
        </p:nvSpPr>
        <p:spPr>
          <a:xfrm>
            <a:off x="6629569" y="5675347"/>
            <a:ext cx="450888" cy="23828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900" dirty="0">
                <a:solidFill>
                  <a:schemeClr val="tx2"/>
                </a:solidFill>
                <a:cs typeface="Helvetica Light"/>
              </a:rPr>
              <a:t>PDU 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7FD641C-990E-5142-A71C-4D3B66A5E9DE}"/>
              </a:ext>
            </a:extLst>
          </p:cNvPr>
          <p:cNvSpPr/>
          <p:nvPr/>
        </p:nvSpPr>
        <p:spPr>
          <a:xfrm>
            <a:off x="7134556" y="5675347"/>
            <a:ext cx="535949" cy="23828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900" dirty="0">
                <a:solidFill>
                  <a:schemeClr val="tx2"/>
                </a:solidFill>
                <a:cs typeface="Helvetica Light"/>
              </a:rPr>
              <a:t>PDU 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8A44935-B513-4D4C-AF39-F06F755FD0E7}"/>
              </a:ext>
            </a:extLst>
          </p:cNvPr>
          <p:cNvSpPr/>
          <p:nvPr/>
        </p:nvSpPr>
        <p:spPr>
          <a:xfrm>
            <a:off x="7670505" y="5675347"/>
            <a:ext cx="535949" cy="23828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900" dirty="0">
                <a:solidFill>
                  <a:schemeClr val="tx2"/>
                </a:solidFill>
                <a:cs typeface="Helvetica Light"/>
              </a:rPr>
              <a:t>PDU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1EB6D6-4CEB-044E-B364-B1AA4571F1FE}"/>
              </a:ext>
            </a:extLst>
          </p:cNvPr>
          <p:cNvGrpSpPr/>
          <p:nvPr/>
        </p:nvGrpSpPr>
        <p:grpSpPr>
          <a:xfrm>
            <a:off x="5742066" y="3756128"/>
            <a:ext cx="6449933" cy="2517036"/>
            <a:chOff x="5742066" y="3756128"/>
            <a:chExt cx="6449933" cy="251703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25AA580-AE23-8148-8BBF-8568DF8D4D11}"/>
                </a:ext>
              </a:extLst>
            </p:cNvPr>
            <p:cNvSpPr/>
            <p:nvPr/>
          </p:nvSpPr>
          <p:spPr>
            <a:xfrm>
              <a:off x="5742066" y="3756128"/>
              <a:ext cx="6449933" cy="2249424"/>
            </a:xfrm>
            <a:prstGeom prst="rect">
              <a:avLst/>
            </a:prstGeom>
            <a:solidFill>
              <a:schemeClr val="accent3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362321-FDD3-8048-BD96-B754ABB8F378}"/>
                </a:ext>
              </a:extLst>
            </p:cNvPr>
            <p:cNvSpPr/>
            <p:nvPr/>
          </p:nvSpPr>
          <p:spPr>
            <a:xfrm>
              <a:off x="5906533" y="4051299"/>
              <a:ext cx="3694667" cy="2221865"/>
            </a:xfrm>
            <a:prstGeom prst="rect">
              <a:avLst/>
            </a:prstGeom>
            <a:solidFill>
              <a:srgbClr val="E3F1F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20E831-4207-5646-B01F-8C5F34EF1E68}"/>
                </a:ext>
              </a:extLst>
            </p:cNvPr>
            <p:cNvSpPr txBox="1"/>
            <p:nvPr/>
          </p:nvSpPr>
          <p:spPr>
            <a:xfrm>
              <a:off x="10050840" y="4504264"/>
              <a:ext cx="1421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2388" lvl="1" fontAlgn="base">
                <a:spcBef>
                  <a:spcPct val="0"/>
                </a:spcBef>
                <a:spcAft>
                  <a:spcPts val="1200"/>
                </a:spcAft>
                <a:buClr>
                  <a:srgbClr val="4BA6DD"/>
                </a:buClr>
                <a:defRPr/>
              </a:pPr>
              <a:r>
                <a:rPr lang="en-US" sz="1600" dirty="0"/>
                <a:t>Computed Metrics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040E999-DAD1-E14A-A285-B5C936AE99CA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7971" y="4334717"/>
              <a:ext cx="1785258" cy="15497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F4F5FDB-CD11-484A-8124-7CDAC70F6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0940" y="3758315"/>
              <a:ext cx="1945319" cy="1906412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D7C7E59-C177-D449-BEE0-85BBA78F7806}"/>
                </a:ext>
              </a:extLst>
            </p:cNvPr>
            <p:cNvSpPr/>
            <p:nvPr/>
          </p:nvSpPr>
          <p:spPr>
            <a:xfrm>
              <a:off x="6881246" y="6025176"/>
              <a:ext cx="716874" cy="17225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>
                <a:lnSpc>
                  <a:spcPct val="80000"/>
                </a:lnSpc>
              </a:pPr>
              <a:r>
                <a:rPr lang="en-US" sz="800" dirty="0">
                  <a:solidFill>
                    <a:schemeClr val="tx2"/>
                  </a:solidFill>
                  <a:cs typeface="Helvetica Light"/>
                </a:rPr>
                <a:t>= Native point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8F8D316-0F0A-1B4B-903E-04015A2DBD2E}"/>
                </a:ext>
              </a:extLst>
            </p:cNvPr>
            <p:cNvSpPr/>
            <p:nvPr/>
          </p:nvSpPr>
          <p:spPr>
            <a:xfrm>
              <a:off x="7786295" y="6039013"/>
              <a:ext cx="990705" cy="17225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>
                <a:lnSpc>
                  <a:spcPct val="80000"/>
                </a:lnSpc>
              </a:pPr>
              <a:r>
                <a:rPr lang="en-US" sz="800" dirty="0">
                  <a:solidFill>
                    <a:schemeClr val="tx2"/>
                  </a:solidFill>
                  <a:cs typeface="Helvetica Light"/>
                </a:rPr>
                <a:t>= Computed point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1E9C20F-4600-D540-A436-69430FBB96AD}"/>
                </a:ext>
              </a:extLst>
            </p:cNvPr>
            <p:cNvSpPr/>
            <p:nvPr/>
          </p:nvSpPr>
          <p:spPr>
            <a:xfrm>
              <a:off x="6737069" y="6045436"/>
              <a:ext cx="117356" cy="11735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8E4F0CF-7424-724C-818E-E608F6E4D2B5}"/>
                </a:ext>
              </a:extLst>
            </p:cNvPr>
            <p:cNvSpPr/>
            <p:nvPr/>
          </p:nvSpPr>
          <p:spPr>
            <a:xfrm>
              <a:off x="7624941" y="6052627"/>
              <a:ext cx="117356" cy="117356"/>
            </a:xfrm>
            <a:prstGeom prst="ellipse">
              <a:avLst/>
            </a:prstGeom>
            <a:solidFill>
              <a:srgbClr val="B2CE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097FE1A-D55B-5741-ACF3-D016F46C81FD}"/>
              </a:ext>
            </a:extLst>
          </p:cNvPr>
          <p:cNvGrpSpPr/>
          <p:nvPr/>
        </p:nvGrpSpPr>
        <p:grpSpPr>
          <a:xfrm>
            <a:off x="5742066" y="1182502"/>
            <a:ext cx="6449933" cy="2438315"/>
            <a:chOff x="5742066" y="1182502"/>
            <a:chExt cx="6449933" cy="243831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D213638-A370-BF4D-92B0-AB30D544DCE2}"/>
                </a:ext>
              </a:extLst>
            </p:cNvPr>
            <p:cNvSpPr/>
            <p:nvPr/>
          </p:nvSpPr>
          <p:spPr>
            <a:xfrm>
              <a:off x="5742066" y="1371393"/>
              <a:ext cx="6449933" cy="2249424"/>
            </a:xfrm>
            <a:prstGeom prst="rect">
              <a:avLst/>
            </a:prstGeom>
            <a:solidFill>
              <a:srgbClr val="42A5D4">
                <a:alpha val="17000"/>
              </a:srgbClr>
            </a:solidFill>
          </p:spPr>
          <p:txBody>
            <a:bodyPr wrap="square" lIns="0" tIns="0" rIns="0" bIns="0" rtlCol="0"/>
            <a:lstStyle/>
            <a:p>
              <a:pPr defTabSz="685800"/>
              <a:endParaRPr lang="en-US" sz="1350" dirty="0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CB20FA9-419F-6240-B8E0-2EE6E94FF825}"/>
                </a:ext>
              </a:extLst>
            </p:cNvPr>
            <p:cNvSpPr txBox="1"/>
            <p:nvPr/>
          </p:nvSpPr>
          <p:spPr>
            <a:xfrm>
              <a:off x="9606995" y="1929014"/>
              <a:ext cx="14831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2388" lvl="1" fontAlgn="base">
                <a:spcBef>
                  <a:spcPct val="0"/>
                </a:spcBef>
                <a:spcAft>
                  <a:spcPts val="1200"/>
                </a:spcAft>
                <a:buClr>
                  <a:srgbClr val="4BA6DD"/>
                </a:buClr>
                <a:defRPr/>
              </a:pPr>
              <a:r>
                <a:rPr lang="en-US" sz="1600" dirty="0"/>
                <a:t>Analytic Dashboards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118FACA-39CC-CB40-AC49-08F78F1F3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3109" y="1182502"/>
              <a:ext cx="3604590" cy="2182371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DC834B-58F4-CD43-B98A-E38ADB7BC4DF}"/>
              </a:ext>
            </a:extLst>
          </p:cNvPr>
          <p:cNvGrpSpPr/>
          <p:nvPr/>
        </p:nvGrpSpPr>
        <p:grpSpPr>
          <a:xfrm>
            <a:off x="0" y="1176003"/>
            <a:ext cx="5634239" cy="2429394"/>
            <a:chOff x="0" y="1176003"/>
            <a:chExt cx="5634239" cy="242939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B957657-B641-8C45-BC08-D88607CBB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7800" y="1176003"/>
              <a:ext cx="3595385" cy="2176797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BCCA40F-2704-5048-AB99-EB99C5B4C26A}"/>
                </a:ext>
              </a:extLst>
            </p:cNvPr>
            <p:cNvSpPr/>
            <p:nvPr/>
          </p:nvSpPr>
          <p:spPr>
            <a:xfrm>
              <a:off x="0" y="1353821"/>
              <a:ext cx="5634239" cy="2251576"/>
            </a:xfrm>
            <a:prstGeom prst="rect">
              <a:avLst/>
            </a:prstGeom>
            <a:solidFill>
              <a:schemeClr val="accent3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BEB70CB-C452-9C44-A2F8-77E947B3444F}"/>
                </a:ext>
              </a:extLst>
            </p:cNvPr>
            <p:cNvSpPr txBox="1"/>
            <p:nvPr/>
          </p:nvSpPr>
          <p:spPr>
            <a:xfrm>
              <a:off x="153382" y="1929014"/>
              <a:ext cx="12908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2388" lvl="1" algn="r" fontAlgn="base">
                <a:spcBef>
                  <a:spcPct val="0"/>
                </a:spcBef>
                <a:spcAft>
                  <a:spcPts val="1200"/>
                </a:spcAft>
                <a:buClr>
                  <a:srgbClr val="4BA6DD"/>
                </a:buClr>
                <a:defRPr/>
              </a:pPr>
              <a:r>
                <a:rPr lang="en-US" sz="1600" dirty="0"/>
                <a:t>Analytic Reports</a:t>
              </a:r>
            </a:p>
          </p:txBody>
        </p:sp>
        <p:pic>
          <p:nvPicPr>
            <p:cNvPr id="32" name="Picture 2" descr="C:\Users\Daniel\AppData\Local\Microsoft\Windows\Temporary Internet Files\Content.Outlook\PWT8IBUT\FormulaColumnsAdded.png">
              <a:extLst>
                <a:ext uri="{FF2B5EF4-FFF2-40B4-BE49-F238E27FC236}">
                  <a16:creationId xmlns:a16="http://schemas.microsoft.com/office/drawing/2014/main" id="{5449545F-22E4-4D42-A2A2-4631750D6C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315"/>
            <a:stretch/>
          </p:blipFill>
          <p:spPr bwMode="auto">
            <a:xfrm>
              <a:off x="1868056" y="1344801"/>
              <a:ext cx="3560357" cy="19113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01A3E899-1BC1-884E-8656-467348D83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546" y="1641244"/>
              <a:ext cx="1795985" cy="1466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6061C4-A37B-9744-A23D-02EC40EF4200}"/>
              </a:ext>
            </a:extLst>
          </p:cNvPr>
          <p:cNvGrpSpPr/>
          <p:nvPr/>
        </p:nvGrpSpPr>
        <p:grpSpPr>
          <a:xfrm>
            <a:off x="0" y="3765536"/>
            <a:ext cx="5634239" cy="2526061"/>
            <a:chOff x="0" y="3765536"/>
            <a:chExt cx="5634239" cy="252606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78D5027-BD29-A243-89EA-02502FCC3DF7}"/>
                </a:ext>
              </a:extLst>
            </p:cNvPr>
            <p:cNvSpPr/>
            <p:nvPr/>
          </p:nvSpPr>
          <p:spPr>
            <a:xfrm>
              <a:off x="0" y="3765536"/>
              <a:ext cx="5634239" cy="2251576"/>
            </a:xfrm>
            <a:prstGeom prst="rect">
              <a:avLst/>
            </a:prstGeom>
            <a:solidFill>
              <a:srgbClr val="42A5D4">
                <a:alpha val="17000"/>
              </a:srgbClr>
            </a:solidFill>
          </p:spPr>
          <p:txBody>
            <a:bodyPr wrap="square" lIns="0" tIns="0" rIns="0" bIns="0" rtlCol="0"/>
            <a:lstStyle/>
            <a:p>
              <a:pPr defTabSz="685800"/>
              <a:endParaRPr lang="en-US" sz="1350" dirty="0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519D8C-9EFC-B84F-A330-2DFF4B752F28}"/>
                </a:ext>
              </a:extLst>
            </p:cNvPr>
            <p:cNvSpPr txBox="1"/>
            <p:nvPr/>
          </p:nvSpPr>
          <p:spPr>
            <a:xfrm>
              <a:off x="289173" y="4504264"/>
              <a:ext cx="1421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2388" lvl="1" algn="r" fontAlgn="base">
                <a:spcBef>
                  <a:spcPct val="0"/>
                </a:spcBef>
                <a:spcAft>
                  <a:spcPts val="1200"/>
                </a:spcAft>
                <a:buClr>
                  <a:srgbClr val="4BA6DD"/>
                </a:buClr>
                <a:defRPr/>
              </a:pPr>
              <a:r>
                <a:rPr lang="en-US" sz="1600" dirty="0"/>
                <a:t>Time-series Charts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11FE240-B563-C041-AAE3-4ABB643F7E5A}"/>
                </a:ext>
              </a:extLst>
            </p:cNvPr>
            <p:cNvGrpSpPr/>
            <p:nvPr/>
          </p:nvGrpSpPr>
          <p:grpSpPr>
            <a:xfrm>
              <a:off x="1857800" y="4114800"/>
              <a:ext cx="3595385" cy="2176797"/>
              <a:chOff x="1857800" y="4114800"/>
              <a:chExt cx="3595385" cy="2176797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0464857-C1AB-734A-8489-FF4125872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57800" y="4114800"/>
                <a:ext cx="3595385" cy="2176797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4AF6CCC-6DF0-654E-ACA3-B1FF18751341}"/>
                  </a:ext>
                </a:extLst>
              </p:cNvPr>
              <p:cNvSpPr/>
              <p:nvPr/>
            </p:nvSpPr>
            <p:spPr>
              <a:xfrm>
                <a:off x="1877391" y="4280452"/>
                <a:ext cx="83931" cy="18994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5" name="Picture 2">
                <a:extLst>
                  <a:ext uri="{FF2B5EF4-FFF2-40B4-BE49-F238E27FC236}">
                    <a16:creationId xmlns:a16="http://schemas.microsoft.com/office/drawing/2014/main" id="{49C11954-BCD5-2740-BA36-E7C72D157E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912731" y="4284871"/>
                <a:ext cx="3502991" cy="188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1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847567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41136E7-5CC7-E84A-958B-7CBDC8CF42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870" y="1153912"/>
            <a:ext cx="3457237" cy="4658551"/>
          </a:xfr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75C22A6-3FDF-2C47-B445-E800A5EBCAD7}"/>
              </a:ext>
            </a:extLst>
          </p:cNvPr>
          <p:cNvSpPr txBox="1">
            <a:spLocks/>
          </p:cNvSpPr>
          <p:nvPr/>
        </p:nvSpPr>
        <p:spPr>
          <a:xfrm>
            <a:off x="6442431" y="1535722"/>
            <a:ext cx="5416634" cy="1607733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tx2"/>
                </a:solidFill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934272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922011BF-9494-C243-892B-862492277704}"/>
              </a:ext>
            </a:extLst>
          </p:cNvPr>
          <p:cNvSpPr/>
          <p:nvPr/>
        </p:nvSpPr>
        <p:spPr>
          <a:xfrm>
            <a:off x="6127669" y="1159933"/>
            <a:ext cx="6064330" cy="1568615"/>
          </a:xfrm>
          <a:custGeom>
            <a:avLst/>
            <a:gdLst/>
            <a:ahLst/>
            <a:cxnLst/>
            <a:rect l="l" t="t" r="r" b="b"/>
            <a:pathLst>
              <a:path w="12192000" h="4754880">
                <a:moveTo>
                  <a:pt x="0" y="4754880"/>
                </a:moveTo>
                <a:lnTo>
                  <a:pt x="12192000" y="4754880"/>
                </a:lnTo>
                <a:lnTo>
                  <a:pt x="12192000" y="0"/>
                </a:lnTo>
                <a:lnTo>
                  <a:pt x="0" y="0"/>
                </a:lnTo>
                <a:lnTo>
                  <a:pt x="0" y="4754880"/>
                </a:lnTo>
                <a:close/>
              </a:path>
            </a:pathLst>
          </a:custGeom>
          <a:solidFill>
            <a:srgbClr val="42A5D4">
              <a:alpha val="6000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9005A0E8-8AA7-0B4A-83A3-8393545F54BD}"/>
              </a:ext>
            </a:extLst>
          </p:cNvPr>
          <p:cNvSpPr/>
          <p:nvPr/>
        </p:nvSpPr>
        <p:spPr>
          <a:xfrm>
            <a:off x="6127669" y="4378147"/>
            <a:ext cx="6064330" cy="1749521"/>
          </a:xfrm>
          <a:custGeom>
            <a:avLst/>
            <a:gdLst/>
            <a:ahLst/>
            <a:cxnLst/>
            <a:rect l="l" t="t" r="r" b="b"/>
            <a:pathLst>
              <a:path w="12192000" h="4754880">
                <a:moveTo>
                  <a:pt x="0" y="4754880"/>
                </a:moveTo>
                <a:lnTo>
                  <a:pt x="12192000" y="4754880"/>
                </a:lnTo>
                <a:lnTo>
                  <a:pt x="12192000" y="0"/>
                </a:lnTo>
                <a:lnTo>
                  <a:pt x="0" y="0"/>
                </a:lnTo>
                <a:lnTo>
                  <a:pt x="0" y="4754880"/>
                </a:lnTo>
                <a:close/>
              </a:path>
            </a:pathLst>
          </a:custGeom>
          <a:solidFill>
            <a:srgbClr val="42A5D4">
              <a:alpha val="6000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4F6361-5F65-BD44-BF3C-D8479CDE7D0C}"/>
              </a:ext>
            </a:extLst>
          </p:cNvPr>
          <p:cNvSpPr/>
          <p:nvPr/>
        </p:nvSpPr>
        <p:spPr>
          <a:xfrm>
            <a:off x="6127669" y="2727888"/>
            <a:ext cx="6064332" cy="1658138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Forecasting Using Predictive Analytics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87323C-12F8-9E4E-8D7F-14D7CFFB9FB6}"/>
              </a:ext>
            </a:extLst>
          </p:cNvPr>
          <p:cNvSpPr txBox="1"/>
          <p:nvPr/>
        </p:nvSpPr>
        <p:spPr>
          <a:xfrm>
            <a:off x="520917" y="1220930"/>
            <a:ext cx="467650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High Temperature Alarms</a:t>
            </a:r>
          </a:p>
          <a:p>
            <a:r>
              <a:rPr lang="en-US" sz="16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can be avoided. Extreme temperatures and lack of quick remote resources can lead to costly maintenance calls, downtime, and server replacement.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OpenData is always analyzing data for early warning. A measurement as simple as temperature can be used to detect airflow issues and forecasted to detect high temperature before alarm even occurs.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Outcome</a:t>
            </a:r>
          </a:p>
          <a:p>
            <a:r>
              <a:rPr lang="en-US" sz="16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Enables you to be proactive rather than reactive to problems.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8CEC1E4-41CA-A64A-BAD4-B8187A9D20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306" y="2791597"/>
            <a:ext cx="2670048" cy="15706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698269-CF91-3D4E-ACCA-5FA17F82A22E}"/>
              </a:ext>
            </a:extLst>
          </p:cNvPr>
          <p:cNvSpPr txBox="1"/>
          <p:nvPr/>
        </p:nvSpPr>
        <p:spPr>
          <a:xfrm>
            <a:off x="9296411" y="1502901"/>
            <a:ext cx="130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Cooling</a:t>
            </a:r>
            <a:br>
              <a:rPr lang="en-US" sz="1600" dirty="0"/>
            </a:br>
            <a:r>
              <a:rPr lang="en-US" sz="1600" dirty="0"/>
              <a:t>Zones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64E202-ABFB-DC41-9698-7FBEF917240A}"/>
              </a:ext>
            </a:extLst>
          </p:cNvPr>
          <p:cNvSpPr txBox="1"/>
          <p:nvPr/>
        </p:nvSpPr>
        <p:spPr>
          <a:xfrm>
            <a:off x="9296411" y="3185273"/>
            <a:ext cx="1670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Forecasted vs. Actual Temperature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9D3CCE-BE72-1B46-9732-AE6E637C1A95}"/>
              </a:ext>
            </a:extLst>
          </p:cNvPr>
          <p:cNvSpPr txBox="1"/>
          <p:nvPr/>
        </p:nvSpPr>
        <p:spPr>
          <a:xfrm>
            <a:off x="9296411" y="5037359"/>
            <a:ext cx="1663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Forecasted Problem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291605C-55DE-0E4B-9058-AB041872ED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306" y="4634749"/>
            <a:ext cx="2670048" cy="152942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8AD933-0E88-0B49-8F8D-197C441A2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306" y="1092955"/>
            <a:ext cx="2674432" cy="1320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0515B16-FDC3-8643-ABF8-08F5EFFFCB71}"/>
              </a:ext>
            </a:extLst>
          </p:cNvPr>
          <p:cNvGrpSpPr/>
          <p:nvPr/>
        </p:nvGrpSpPr>
        <p:grpSpPr>
          <a:xfrm>
            <a:off x="9882553" y="-1"/>
            <a:ext cx="1910862" cy="797169"/>
            <a:chOff x="9882553" y="-1"/>
            <a:chExt cx="1910862" cy="79716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41F652-F99E-DB45-9572-82D8E0C047B2}"/>
                </a:ext>
              </a:extLst>
            </p:cNvPr>
            <p:cNvSpPr/>
            <p:nvPr/>
          </p:nvSpPr>
          <p:spPr>
            <a:xfrm>
              <a:off x="9882553" y="-1"/>
              <a:ext cx="1910862" cy="7971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EA82E7-98D0-7F42-806A-D07E7F7FE72C}"/>
                </a:ext>
              </a:extLst>
            </p:cNvPr>
            <p:cNvSpPr txBox="1"/>
            <p:nvPr/>
          </p:nvSpPr>
          <p:spPr>
            <a:xfrm>
              <a:off x="10186166" y="221106"/>
              <a:ext cx="15943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7DB8"/>
                </a:buClr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8993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4F5327-E9B4-BE42-BFD5-2C6AC3E6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17" y="443166"/>
            <a:ext cx="5190566" cy="432498"/>
          </a:xfrm>
        </p:spPr>
        <p:txBody>
          <a:bodyPr/>
          <a:lstStyle/>
          <a:p>
            <a:r>
              <a:rPr lang="en-US" sz="2800" dirty="0"/>
              <a:t>Your Needs Might Include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BFC61-1944-954C-ADBC-B0ADA9BFF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419" y="1008347"/>
            <a:ext cx="4562517" cy="4860438"/>
          </a:xfrm>
        </p:spPr>
        <p:txBody>
          <a:bodyPr/>
          <a:lstStyle/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Consolidated platform for monitoring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Connectivity for real-time data collection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Analytics including computing key performance metrics 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Accurate data for reports and BI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turnkey solution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flexible partner who can get started quickly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solution that’s scalable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solution that’s easy to administer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C4E617-6450-284D-AA97-A819DE27DE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56511" y="1008347"/>
            <a:ext cx="5529354" cy="4952506"/>
          </a:xfrm>
        </p:spPr>
        <p:txBody>
          <a:bodyPr/>
          <a:lstStyle/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Provides single view for all equipment and locations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Uses industry standard protocols and security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Utilizes distributed edge computers for analytics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Stores real-time data in SQL database you own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Provides a “one-stop-shop” by bringing together software, field services, and manufacturing partners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Can start quickly by leveraging software specifically developed for distributed infrastructure 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Works just as well for 1 location as it does for many</a:t>
            </a:r>
          </a:p>
          <a:p>
            <a:pPr marL="182880" indent="-137160" fontAlgn="t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Includes UI for configuration, not programming</a:t>
            </a:r>
          </a:p>
          <a:p>
            <a:endParaRPr lang="en-US" sz="18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83A9915-9994-ED4F-8416-1E5AA2FC6A08}"/>
              </a:ext>
            </a:extLst>
          </p:cNvPr>
          <p:cNvSpPr txBox="1">
            <a:spLocks/>
          </p:cNvSpPr>
          <p:nvPr/>
        </p:nvSpPr>
        <p:spPr>
          <a:xfrm>
            <a:off x="6056511" y="443166"/>
            <a:ext cx="5190566" cy="4324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Modius Solution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4B63E9-F23B-C541-ACEE-4352EAC944F6}"/>
              </a:ext>
            </a:extLst>
          </p:cNvPr>
          <p:cNvCxnSpPr>
            <a:cxnSpLocks/>
          </p:cNvCxnSpPr>
          <p:nvPr/>
        </p:nvCxnSpPr>
        <p:spPr>
          <a:xfrm>
            <a:off x="5667004" y="1016330"/>
            <a:ext cx="0" cy="48837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1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object 3">
            <a:extLst>
              <a:ext uri="{FF2B5EF4-FFF2-40B4-BE49-F238E27FC236}">
                <a16:creationId xmlns:a16="http://schemas.microsoft.com/office/drawing/2014/main" id="{CAB73B70-3AF5-064F-B5E7-8A6C8270F06A}"/>
              </a:ext>
            </a:extLst>
          </p:cNvPr>
          <p:cNvSpPr/>
          <p:nvPr/>
        </p:nvSpPr>
        <p:spPr>
          <a:xfrm>
            <a:off x="-14325" y="1192022"/>
            <a:ext cx="12192001" cy="3047469"/>
          </a:xfrm>
          <a:custGeom>
            <a:avLst/>
            <a:gdLst/>
            <a:ahLst/>
            <a:cxnLst/>
            <a:rect l="l" t="t" r="r" b="b"/>
            <a:pathLst>
              <a:path w="12192000" h="4754880">
                <a:moveTo>
                  <a:pt x="0" y="4754880"/>
                </a:moveTo>
                <a:lnTo>
                  <a:pt x="12192000" y="4754880"/>
                </a:lnTo>
                <a:lnTo>
                  <a:pt x="12192000" y="0"/>
                </a:lnTo>
                <a:lnTo>
                  <a:pt x="0" y="0"/>
                </a:lnTo>
                <a:lnTo>
                  <a:pt x="0" y="4754880"/>
                </a:lnTo>
                <a:close/>
              </a:path>
            </a:pathLst>
          </a:custGeom>
          <a:solidFill>
            <a:srgbClr val="42A5D4">
              <a:alpha val="6000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42C71FA-9CB0-F848-B63E-0550858C4245}"/>
              </a:ext>
            </a:extLst>
          </p:cNvPr>
          <p:cNvSpPr/>
          <p:nvPr/>
        </p:nvSpPr>
        <p:spPr>
          <a:xfrm>
            <a:off x="-2" y="1152416"/>
            <a:ext cx="12192002" cy="325806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5BC626-FCA9-9745-84CC-0EC32764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Anomaly Detection Using Predictive Analytics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87323C-12F8-9E4E-8D7F-14D7CFFB9FB6}"/>
              </a:ext>
            </a:extLst>
          </p:cNvPr>
          <p:cNvSpPr txBox="1"/>
          <p:nvPr/>
        </p:nvSpPr>
        <p:spPr>
          <a:xfrm>
            <a:off x="2216837" y="4975492"/>
            <a:ext cx="3593654" cy="96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3810" defTabSz="685800" fontAlgn="auto">
              <a:lnSpc>
                <a:spcPct val="111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Vibration </a:t>
            </a:r>
            <a:endParaRPr lang="en-US" sz="1388" b="1" dirty="0">
              <a:solidFill>
                <a:srgbClr val="0085C3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525" marR="3810" defTabSz="685800" fontAlgn="auto">
              <a:lnSpc>
                <a:spcPct val="111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Chiller is no longer able to cool effectively due to malfunctioning pump.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BA19327F-5362-7C4D-9D24-FA6D4E0740DD}"/>
              </a:ext>
            </a:extLst>
          </p:cNvPr>
          <p:cNvSpPr/>
          <p:nvPr/>
        </p:nvSpPr>
        <p:spPr>
          <a:xfrm>
            <a:off x="1151637" y="2499817"/>
            <a:ext cx="3609593" cy="10287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F6EB0ED3-48BA-5B41-93DC-FFA19816245E}"/>
              </a:ext>
            </a:extLst>
          </p:cNvPr>
          <p:cNvSpPr/>
          <p:nvPr/>
        </p:nvSpPr>
        <p:spPr>
          <a:xfrm>
            <a:off x="4544060" y="2719273"/>
            <a:ext cx="1696212" cy="102412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16" name="object 30">
            <a:extLst>
              <a:ext uri="{FF2B5EF4-FFF2-40B4-BE49-F238E27FC236}">
                <a16:creationId xmlns:a16="http://schemas.microsoft.com/office/drawing/2014/main" id="{00A024D8-F953-8044-871E-BE98C987BA18}"/>
              </a:ext>
            </a:extLst>
          </p:cNvPr>
          <p:cNvSpPr/>
          <p:nvPr/>
        </p:nvSpPr>
        <p:spPr>
          <a:xfrm>
            <a:off x="5183285" y="1824479"/>
            <a:ext cx="611869" cy="419576"/>
          </a:xfrm>
          <a:custGeom>
            <a:avLst/>
            <a:gdLst/>
            <a:ahLst/>
            <a:cxnLst/>
            <a:rect l="l" t="t" r="r" b="b"/>
            <a:pathLst>
              <a:path w="1129665" h="559435">
                <a:moveTo>
                  <a:pt x="849630" y="0"/>
                </a:moveTo>
                <a:lnTo>
                  <a:pt x="849630" y="139826"/>
                </a:lnTo>
                <a:lnTo>
                  <a:pt x="0" y="139826"/>
                </a:lnTo>
                <a:lnTo>
                  <a:pt x="0" y="419480"/>
                </a:lnTo>
                <a:lnTo>
                  <a:pt x="849630" y="419480"/>
                </a:lnTo>
                <a:lnTo>
                  <a:pt x="849630" y="559307"/>
                </a:lnTo>
                <a:lnTo>
                  <a:pt x="1129284" y="279653"/>
                </a:lnTo>
                <a:lnTo>
                  <a:pt x="84963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06078D-79A2-D540-9123-C676FD3EF147}"/>
              </a:ext>
            </a:extLst>
          </p:cNvPr>
          <p:cNvGrpSpPr/>
          <p:nvPr/>
        </p:nvGrpSpPr>
        <p:grpSpPr>
          <a:xfrm>
            <a:off x="9067035" y="1742492"/>
            <a:ext cx="755808" cy="532924"/>
            <a:chOff x="8785860" y="1693998"/>
            <a:chExt cx="755808" cy="532924"/>
          </a:xfrm>
        </p:grpSpPr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AC483583-39D0-0E43-B6C7-BA082773F1BB}"/>
                </a:ext>
              </a:extLst>
            </p:cNvPr>
            <p:cNvSpPr/>
            <p:nvPr/>
          </p:nvSpPr>
          <p:spPr>
            <a:xfrm>
              <a:off x="8785860" y="1693998"/>
              <a:ext cx="755808" cy="532924"/>
            </a:xfrm>
            <a:custGeom>
              <a:avLst/>
              <a:gdLst/>
              <a:ahLst/>
              <a:cxnLst/>
              <a:rect l="l" t="t" r="r" b="b"/>
              <a:pathLst>
                <a:path w="1007745" h="710564">
                  <a:moveTo>
                    <a:pt x="953647" y="0"/>
                  </a:moveTo>
                  <a:lnTo>
                    <a:pt x="58013" y="0"/>
                  </a:lnTo>
                  <a:lnTo>
                    <a:pt x="39086" y="3982"/>
                  </a:lnTo>
                  <a:lnTo>
                    <a:pt x="18684" y="18425"/>
                  </a:lnTo>
                  <a:lnTo>
                    <a:pt x="4999" y="39872"/>
                  </a:lnTo>
                  <a:lnTo>
                    <a:pt x="0" y="66173"/>
                  </a:lnTo>
                  <a:lnTo>
                    <a:pt x="0" y="641399"/>
                  </a:lnTo>
                  <a:lnTo>
                    <a:pt x="4999" y="668178"/>
                  </a:lnTo>
                  <a:lnTo>
                    <a:pt x="18684" y="690044"/>
                  </a:lnTo>
                  <a:lnTo>
                    <a:pt x="39086" y="704785"/>
                  </a:lnTo>
                  <a:lnTo>
                    <a:pt x="64236" y="710190"/>
                  </a:lnTo>
                  <a:lnTo>
                    <a:pt x="947485" y="710190"/>
                  </a:lnTo>
                  <a:lnTo>
                    <a:pt x="972389" y="704785"/>
                  </a:lnTo>
                  <a:lnTo>
                    <a:pt x="992834" y="690044"/>
                  </a:lnTo>
                  <a:lnTo>
                    <a:pt x="1005378" y="670225"/>
                  </a:lnTo>
                  <a:lnTo>
                    <a:pt x="65471" y="670225"/>
                  </a:lnTo>
                  <a:lnTo>
                    <a:pt x="65471" y="37342"/>
                  </a:lnTo>
                  <a:lnTo>
                    <a:pt x="999651" y="37342"/>
                  </a:lnTo>
                  <a:lnTo>
                    <a:pt x="953647" y="0"/>
                  </a:lnTo>
                  <a:close/>
                </a:path>
                <a:path w="1007745" h="710564">
                  <a:moveTo>
                    <a:pt x="999651" y="37342"/>
                  </a:moveTo>
                  <a:lnTo>
                    <a:pt x="945674" y="37342"/>
                  </a:lnTo>
                  <a:lnTo>
                    <a:pt x="945674" y="670225"/>
                  </a:lnTo>
                  <a:lnTo>
                    <a:pt x="1005378" y="670225"/>
                  </a:lnTo>
                  <a:lnTo>
                    <a:pt x="1006674" y="668178"/>
                  </a:lnTo>
                  <a:lnTo>
                    <a:pt x="1007402" y="664348"/>
                  </a:lnTo>
                  <a:lnTo>
                    <a:pt x="1007402" y="43634"/>
                  </a:lnTo>
                  <a:lnTo>
                    <a:pt x="999651" y="37342"/>
                  </a:lnTo>
                  <a:close/>
                </a:path>
                <a:path w="1007745" h="710564">
                  <a:moveTo>
                    <a:pt x="1007402" y="0"/>
                  </a:moveTo>
                  <a:lnTo>
                    <a:pt x="953647" y="0"/>
                  </a:lnTo>
                  <a:lnTo>
                    <a:pt x="972389" y="3982"/>
                  </a:lnTo>
                  <a:lnTo>
                    <a:pt x="992834" y="18425"/>
                  </a:lnTo>
                  <a:lnTo>
                    <a:pt x="1006674" y="39872"/>
                  </a:lnTo>
                  <a:lnTo>
                    <a:pt x="1007402" y="43634"/>
                  </a:lnTo>
                  <a:lnTo>
                    <a:pt x="100740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18" name="object 32">
              <a:extLst>
                <a:ext uri="{FF2B5EF4-FFF2-40B4-BE49-F238E27FC236}">
                  <a16:creationId xmlns:a16="http://schemas.microsoft.com/office/drawing/2014/main" id="{6F93D54B-142F-0447-AFB1-51DEB47C19E6}"/>
                </a:ext>
              </a:extLst>
            </p:cNvPr>
            <p:cNvSpPr/>
            <p:nvPr/>
          </p:nvSpPr>
          <p:spPr>
            <a:xfrm>
              <a:off x="8866002" y="2147220"/>
              <a:ext cx="185261" cy="0"/>
            </a:xfrm>
            <a:custGeom>
              <a:avLst/>
              <a:gdLst/>
              <a:ahLst/>
              <a:cxnLst/>
              <a:rect l="l" t="t" r="r" b="b"/>
              <a:pathLst>
                <a:path w="247015">
                  <a:moveTo>
                    <a:pt x="0" y="0"/>
                  </a:moveTo>
                  <a:lnTo>
                    <a:pt x="246443" y="0"/>
                  </a:lnTo>
                </a:path>
              </a:pathLst>
            </a:custGeom>
            <a:ln w="39220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19" name="object 33">
              <a:extLst>
                <a:ext uri="{FF2B5EF4-FFF2-40B4-BE49-F238E27FC236}">
                  <a16:creationId xmlns:a16="http://schemas.microsoft.com/office/drawing/2014/main" id="{C6A5E338-DEC5-A14B-80A0-B2AEFDA695FF}"/>
                </a:ext>
              </a:extLst>
            </p:cNvPr>
            <p:cNvSpPr/>
            <p:nvPr/>
          </p:nvSpPr>
          <p:spPr>
            <a:xfrm>
              <a:off x="8866001" y="2115844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966" y="0"/>
                  </a:lnTo>
                </a:path>
              </a:pathLst>
            </a:custGeom>
            <a:ln w="44449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20" name="object 34">
              <a:extLst>
                <a:ext uri="{FF2B5EF4-FFF2-40B4-BE49-F238E27FC236}">
                  <a16:creationId xmlns:a16="http://schemas.microsoft.com/office/drawing/2014/main" id="{58A75A13-FF69-DB4F-951B-5EDEF6A59607}"/>
                </a:ext>
              </a:extLst>
            </p:cNvPr>
            <p:cNvSpPr/>
            <p:nvPr/>
          </p:nvSpPr>
          <p:spPr>
            <a:xfrm>
              <a:off x="8866002" y="2079075"/>
              <a:ext cx="185261" cy="0"/>
            </a:xfrm>
            <a:custGeom>
              <a:avLst/>
              <a:gdLst/>
              <a:ahLst/>
              <a:cxnLst/>
              <a:rect l="l" t="t" r="r" b="b"/>
              <a:pathLst>
                <a:path w="247015">
                  <a:moveTo>
                    <a:pt x="0" y="0"/>
                  </a:moveTo>
                  <a:lnTo>
                    <a:pt x="246443" y="0"/>
                  </a:lnTo>
                </a:path>
              </a:pathLst>
            </a:custGeom>
            <a:ln w="53600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21" name="object 35">
              <a:extLst>
                <a:ext uri="{FF2B5EF4-FFF2-40B4-BE49-F238E27FC236}">
                  <a16:creationId xmlns:a16="http://schemas.microsoft.com/office/drawing/2014/main" id="{EB412F31-1214-DE45-8EBE-5055FD14D5FE}"/>
                </a:ext>
              </a:extLst>
            </p:cNvPr>
            <p:cNvSpPr/>
            <p:nvPr/>
          </p:nvSpPr>
          <p:spPr>
            <a:xfrm>
              <a:off x="8866001" y="2042797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966" y="0"/>
                  </a:lnTo>
                </a:path>
              </a:pathLst>
            </a:custGeom>
            <a:ln w="43142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22" name="object 36">
              <a:extLst>
                <a:ext uri="{FF2B5EF4-FFF2-40B4-BE49-F238E27FC236}">
                  <a16:creationId xmlns:a16="http://schemas.microsoft.com/office/drawing/2014/main" id="{BF799424-E270-CD42-9F47-4425562076F0}"/>
                </a:ext>
              </a:extLst>
            </p:cNvPr>
            <p:cNvSpPr/>
            <p:nvPr/>
          </p:nvSpPr>
          <p:spPr>
            <a:xfrm>
              <a:off x="8866002" y="2006028"/>
              <a:ext cx="185261" cy="0"/>
            </a:xfrm>
            <a:custGeom>
              <a:avLst/>
              <a:gdLst/>
              <a:ahLst/>
              <a:cxnLst/>
              <a:rect l="l" t="t" r="r" b="b"/>
              <a:pathLst>
                <a:path w="247015">
                  <a:moveTo>
                    <a:pt x="0" y="0"/>
                  </a:moveTo>
                  <a:lnTo>
                    <a:pt x="246443" y="0"/>
                  </a:lnTo>
                </a:path>
              </a:pathLst>
            </a:custGeom>
            <a:ln w="54908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23" name="object 37">
              <a:extLst>
                <a:ext uri="{FF2B5EF4-FFF2-40B4-BE49-F238E27FC236}">
                  <a16:creationId xmlns:a16="http://schemas.microsoft.com/office/drawing/2014/main" id="{2AFB9F0E-B60F-7642-A12B-F776D0AA8059}"/>
                </a:ext>
              </a:extLst>
            </p:cNvPr>
            <p:cNvSpPr/>
            <p:nvPr/>
          </p:nvSpPr>
          <p:spPr>
            <a:xfrm>
              <a:off x="8866001" y="1968769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966" y="0"/>
                  </a:lnTo>
                </a:path>
              </a:pathLst>
            </a:custGeom>
            <a:ln w="44449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27" name="object 38">
              <a:extLst>
                <a:ext uri="{FF2B5EF4-FFF2-40B4-BE49-F238E27FC236}">
                  <a16:creationId xmlns:a16="http://schemas.microsoft.com/office/drawing/2014/main" id="{8CAD16D4-7E85-B140-93D5-CE6C35AE584C}"/>
                </a:ext>
              </a:extLst>
            </p:cNvPr>
            <p:cNvSpPr/>
            <p:nvPr/>
          </p:nvSpPr>
          <p:spPr>
            <a:xfrm>
              <a:off x="8866002" y="1932000"/>
              <a:ext cx="185261" cy="0"/>
            </a:xfrm>
            <a:custGeom>
              <a:avLst/>
              <a:gdLst/>
              <a:ahLst/>
              <a:cxnLst/>
              <a:rect l="l" t="t" r="r" b="b"/>
              <a:pathLst>
                <a:path w="247015">
                  <a:moveTo>
                    <a:pt x="0" y="0"/>
                  </a:moveTo>
                  <a:lnTo>
                    <a:pt x="246443" y="0"/>
                  </a:lnTo>
                </a:path>
              </a:pathLst>
            </a:custGeom>
            <a:ln w="53600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28" name="object 39">
              <a:extLst>
                <a:ext uri="{FF2B5EF4-FFF2-40B4-BE49-F238E27FC236}">
                  <a16:creationId xmlns:a16="http://schemas.microsoft.com/office/drawing/2014/main" id="{5D3902DE-7723-F24C-917E-E1EB4F283C2E}"/>
                </a:ext>
              </a:extLst>
            </p:cNvPr>
            <p:cNvSpPr/>
            <p:nvPr/>
          </p:nvSpPr>
          <p:spPr>
            <a:xfrm>
              <a:off x="8866001" y="1895231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966" y="0"/>
                  </a:lnTo>
                </a:path>
              </a:pathLst>
            </a:custGeom>
            <a:ln w="44449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29" name="object 40">
              <a:extLst>
                <a:ext uri="{FF2B5EF4-FFF2-40B4-BE49-F238E27FC236}">
                  <a16:creationId xmlns:a16="http://schemas.microsoft.com/office/drawing/2014/main" id="{38047166-9571-0446-ABE7-4D3DA985F47B}"/>
                </a:ext>
              </a:extLst>
            </p:cNvPr>
            <p:cNvSpPr/>
            <p:nvPr/>
          </p:nvSpPr>
          <p:spPr>
            <a:xfrm>
              <a:off x="8866002" y="1858462"/>
              <a:ext cx="185261" cy="0"/>
            </a:xfrm>
            <a:custGeom>
              <a:avLst/>
              <a:gdLst/>
              <a:ahLst/>
              <a:cxnLst/>
              <a:rect l="l" t="t" r="r" b="b"/>
              <a:pathLst>
                <a:path w="247015">
                  <a:moveTo>
                    <a:pt x="0" y="0"/>
                  </a:moveTo>
                  <a:lnTo>
                    <a:pt x="246443" y="0"/>
                  </a:lnTo>
                </a:path>
              </a:pathLst>
            </a:custGeom>
            <a:ln w="53600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30" name="object 41">
              <a:extLst>
                <a:ext uri="{FF2B5EF4-FFF2-40B4-BE49-F238E27FC236}">
                  <a16:creationId xmlns:a16="http://schemas.microsoft.com/office/drawing/2014/main" id="{2A36900B-41FB-0F45-9185-20E6092E7C8C}"/>
                </a:ext>
              </a:extLst>
            </p:cNvPr>
            <p:cNvSpPr/>
            <p:nvPr/>
          </p:nvSpPr>
          <p:spPr>
            <a:xfrm>
              <a:off x="8866001" y="1822184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966" y="0"/>
                  </a:lnTo>
                </a:path>
              </a:pathLst>
            </a:custGeom>
            <a:ln w="43142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31" name="object 42">
              <a:extLst>
                <a:ext uri="{FF2B5EF4-FFF2-40B4-BE49-F238E27FC236}">
                  <a16:creationId xmlns:a16="http://schemas.microsoft.com/office/drawing/2014/main" id="{E85DAAA5-837D-7242-993C-A33CCDE5CC91}"/>
                </a:ext>
              </a:extLst>
            </p:cNvPr>
            <p:cNvSpPr/>
            <p:nvPr/>
          </p:nvSpPr>
          <p:spPr>
            <a:xfrm>
              <a:off x="8866002" y="1791298"/>
              <a:ext cx="185261" cy="0"/>
            </a:xfrm>
            <a:custGeom>
              <a:avLst/>
              <a:gdLst/>
              <a:ahLst/>
              <a:cxnLst/>
              <a:rect l="l" t="t" r="r" b="b"/>
              <a:pathLst>
                <a:path w="247015">
                  <a:moveTo>
                    <a:pt x="0" y="0"/>
                  </a:moveTo>
                  <a:lnTo>
                    <a:pt x="246443" y="0"/>
                  </a:lnTo>
                </a:path>
              </a:pathLst>
            </a:custGeom>
            <a:ln w="39220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32" name="object 43">
              <a:extLst>
                <a:ext uri="{FF2B5EF4-FFF2-40B4-BE49-F238E27FC236}">
                  <a16:creationId xmlns:a16="http://schemas.microsoft.com/office/drawing/2014/main" id="{D3109508-9086-9644-A67A-D1DE36B9E799}"/>
                </a:ext>
              </a:extLst>
            </p:cNvPr>
            <p:cNvSpPr/>
            <p:nvPr/>
          </p:nvSpPr>
          <p:spPr>
            <a:xfrm>
              <a:off x="9025359" y="2116083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966" y="0"/>
                  </a:lnTo>
                </a:path>
              </a:pathLst>
            </a:custGeom>
            <a:ln w="44544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36" name="object 44">
              <a:extLst>
                <a:ext uri="{FF2B5EF4-FFF2-40B4-BE49-F238E27FC236}">
                  <a16:creationId xmlns:a16="http://schemas.microsoft.com/office/drawing/2014/main" id="{9C4BD0C5-7139-A14E-BC8F-EA3FF2CEC10F}"/>
                </a:ext>
              </a:extLst>
            </p:cNvPr>
            <p:cNvSpPr/>
            <p:nvPr/>
          </p:nvSpPr>
          <p:spPr>
            <a:xfrm>
              <a:off x="9025359" y="2042622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966" y="0"/>
                  </a:lnTo>
                </a:path>
              </a:pathLst>
            </a:custGeom>
            <a:ln w="43898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37" name="object 45">
              <a:extLst>
                <a:ext uri="{FF2B5EF4-FFF2-40B4-BE49-F238E27FC236}">
                  <a16:creationId xmlns:a16="http://schemas.microsoft.com/office/drawing/2014/main" id="{5CC19D25-DD10-F646-9811-0A79E0A43B1C}"/>
                </a:ext>
              </a:extLst>
            </p:cNvPr>
            <p:cNvSpPr/>
            <p:nvPr/>
          </p:nvSpPr>
          <p:spPr>
            <a:xfrm>
              <a:off x="9025359" y="1969164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966" y="0"/>
                  </a:lnTo>
                </a:path>
              </a:pathLst>
            </a:custGeom>
            <a:ln w="44552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40" name="object 46">
              <a:extLst>
                <a:ext uri="{FF2B5EF4-FFF2-40B4-BE49-F238E27FC236}">
                  <a16:creationId xmlns:a16="http://schemas.microsoft.com/office/drawing/2014/main" id="{96ECD235-5A43-E842-BA97-9AB2C909337E}"/>
                </a:ext>
              </a:extLst>
            </p:cNvPr>
            <p:cNvSpPr/>
            <p:nvPr/>
          </p:nvSpPr>
          <p:spPr>
            <a:xfrm>
              <a:off x="9025359" y="1895461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966" y="0"/>
                  </a:lnTo>
                </a:path>
              </a:pathLst>
            </a:custGeom>
            <a:ln w="44552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41" name="object 47">
              <a:extLst>
                <a:ext uri="{FF2B5EF4-FFF2-40B4-BE49-F238E27FC236}">
                  <a16:creationId xmlns:a16="http://schemas.microsoft.com/office/drawing/2014/main" id="{21189D0F-E064-EA4E-AC13-29C8861B05B4}"/>
                </a:ext>
              </a:extLst>
            </p:cNvPr>
            <p:cNvSpPr/>
            <p:nvPr/>
          </p:nvSpPr>
          <p:spPr>
            <a:xfrm>
              <a:off x="9025359" y="1822000"/>
              <a:ext cx="25718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3966" y="0"/>
                  </a:lnTo>
                </a:path>
              </a:pathLst>
            </a:custGeom>
            <a:ln w="43889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42" name="object 48">
              <a:extLst>
                <a:ext uri="{FF2B5EF4-FFF2-40B4-BE49-F238E27FC236}">
                  <a16:creationId xmlns:a16="http://schemas.microsoft.com/office/drawing/2014/main" id="{A8A77FB4-DE9A-8A4F-B73A-ED838BBE3DD5}"/>
                </a:ext>
              </a:extLst>
            </p:cNvPr>
            <p:cNvSpPr/>
            <p:nvPr/>
          </p:nvSpPr>
          <p:spPr>
            <a:xfrm>
              <a:off x="9092526" y="2153103"/>
              <a:ext cx="361474" cy="0"/>
            </a:xfrm>
            <a:custGeom>
              <a:avLst/>
              <a:gdLst/>
              <a:ahLst/>
              <a:cxnLst/>
              <a:rect l="l" t="t" r="r" b="b"/>
              <a:pathLst>
                <a:path w="481965">
                  <a:moveTo>
                    <a:pt x="0" y="0"/>
                  </a:moveTo>
                  <a:lnTo>
                    <a:pt x="481808" y="0"/>
                  </a:lnTo>
                </a:path>
              </a:pathLst>
            </a:custGeom>
            <a:ln w="20917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43" name="object 49">
              <a:extLst>
                <a:ext uri="{FF2B5EF4-FFF2-40B4-BE49-F238E27FC236}">
                  <a16:creationId xmlns:a16="http://schemas.microsoft.com/office/drawing/2014/main" id="{7C53A8FB-5B41-A347-9940-AF9E3823F43D}"/>
                </a:ext>
              </a:extLst>
            </p:cNvPr>
            <p:cNvSpPr/>
            <p:nvPr/>
          </p:nvSpPr>
          <p:spPr>
            <a:xfrm>
              <a:off x="9100170" y="1776590"/>
              <a:ext cx="0" cy="369094"/>
            </a:xfrm>
            <a:custGeom>
              <a:avLst/>
              <a:gdLst/>
              <a:ahLst/>
              <a:cxnLst/>
              <a:rect l="l" t="t" r="r" b="b"/>
              <a:pathLst>
                <a:path h="492125">
                  <a:moveTo>
                    <a:pt x="0" y="0"/>
                  </a:moveTo>
                  <a:lnTo>
                    <a:pt x="0" y="491558"/>
                  </a:lnTo>
                </a:path>
              </a:pathLst>
            </a:custGeom>
            <a:ln w="20386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44" name="object 50">
              <a:extLst>
                <a:ext uri="{FF2B5EF4-FFF2-40B4-BE49-F238E27FC236}">
                  <a16:creationId xmlns:a16="http://schemas.microsoft.com/office/drawing/2014/main" id="{F2986A07-543B-A94C-9F6B-64D3B6092FFC}"/>
                </a:ext>
              </a:extLst>
            </p:cNvPr>
            <p:cNvSpPr/>
            <p:nvPr/>
          </p:nvSpPr>
          <p:spPr>
            <a:xfrm>
              <a:off x="9100401" y="1801364"/>
              <a:ext cx="35243" cy="0"/>
            </a:xfrm>
            <a:custGeom>
              <a:avLst/>
              <a:gdLst/>
              <a:ahLst/>
              <a:cxnLst/>
              <a:rect l="l" t="t" r="r" b="b"/>
              <a:pathLst>
                <a:path w="46990">
                  <a:moveTo>
                    <a:pt x="0" y="0"/>
                  </a:moveTo>
                  <a:lnTo>
                    <a:pt x="46946" y="0"/>
                  </a:lnTo>
                </a:path>
              </a:pathLst>
            </a:custGeom>
            <a:ln w="11138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45" name="object 51">
              <a:extLst>
                <a:ext uri="{FF2B5EF4-FFF2-40B4-BE49-F238E27FC236}">
                  <a16:creationId xmlns:a16="http://schemas.microsoft.com/office/drawing/2014/main" id="{F84FBD49-657D-C241-9D12-27DE46552357}"/>
                </a:ext>
              </a:extLst>
            </p:cNvPr>
            <p:cNvSpPr/>
            <p:nvPr/>
          </p:nvSpPr>
          <p:spPr>
            <a:xfrm>
              <a:off x="9100401" y="1860815"/>
              <a:ext cx="35243" cy="0"/>
            </a:xfrm>
            <a:custGeom>
              <a:avLst/>
              <a:gdLst/>
              <a:ahLst/>
              <a:cxnLst/>
              <a:rect l="l" t="t" r="r" b="b"/>
              <a:pathLst>
                <a:path w="46990">
                  <a:moveTo>
                    <a:pt x="0" y="0"/>
                  </a:moveTo>
                  <a:lnTo>
                    <a:pt x="46946" y="0"/>
                  </a:lnTo>
                </a:path>
              </a:pathLst>
            </a:custGeom>
            <a:ln w="11138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46" name="object 52">
              <a:extLst>
                <a:ext uri="{FF2B5EF4-FFF2-40B4-BE49-F238E27FC236}">
                  <a16:creationId xmlns:a16="http://schemas.microsoft.com/office/drawing/2014/main" id="{981E72A5-0A8F-FD4E-BDA0-CF578233CEEF}"/>
                </a:ext>
              </a:extLst>
            </p:cNvPr>
            <p:cNvSpPr/>
            <p:nvPr/>
          </p:nvSpPr>
          <p:spPr>
            <a:xfrm>
              <a:off x="9100401" y="1920273"/>
              <a:ext cx="35243" cy="0"/>
            </a:xfrm>
            <a:custGeom>
              <a:avLst/>
              <a:gdLst/>
              <a:ahLst/>
              <a:cxnLst/>
              <a:rect l="l" t="t" r="r" b="b"/>
              <a:pathLst>
                <a:path w="46990">
                  <a:moveTo>
                    <a:pt x="0" y="0"/>
                  </a:moveTo>
                  <a:lnTo>
                    <a:pt x="46946" y="0"/>
                  </a:lnTo>
                </a:path>
              </a:pathLst>
            </a:custGeom>
            <a:ln w="11138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47" name="object 53">
              <a:extLst>
                <a:ext uri="{FF2B5EF4-FFF2-40B4-BE49-F238E27FC236}">
                  <a16:creationId xmlns:a16="http://schemas.microsoft.com/office/drawing/2014/main" id="{9E8B0CB4-1E1F-4E49-8F04-135B617CED0A}"/>
                </a:ext>
              </a:extLst>
            </p:cNvPr>
            <p:cNvSpPr/>
            <p:nvPr/>
          </p:nvSpPr>
          <p:spPr>
            <a:xfrm>
              <a:off x="9100401" y="1979485"/>
              <a:ext cx="35243" cy="0"/>
            </a:xfrm>
            <a:custGeom>
              <a:avLst/>
              <a:gdLst/>
              <a:ahLst/>
              <a:cxnLst/>
              <a:rect l="l" t="t" r="r" b="b"/>
              <a:pathLst>
                <a:path w="46990">
                  <a:moveTo>
                    <a:pt x="0" y="0"/>
                  </a:moveTo>
                  <a:lnTo>
                    <a:pt x="46946" y="0"/>
                  </a:lnTo>
                </a:path>
              </a:pathLst>
            </a:custGeom>
            <a:ln w="10483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48" name="object 54">
              <a:extLst>
                <a:ext uri="{FF2B5EF4-FFF2-40B4-BE49-F238E27FC236}">
                  <a16:creationId xmlns:a16="http://schemas.microsoft.com/office/drawing/2014/main" id="{0890D2CA-19A5-3C44-AFCA-C97C29A1A7DF}"/>
                </a:ext>
              </a:extLst>
            </p:cNvPr>
            <p:cNvSpPr/>
            <p:nvPr/>
          </p:nvSpPr>
          <p:spPr>
            <a:xfrm>
              <a:off x="9100401" y="2038690"/>
              <a:ext cx="35243" cy="0"/>
            </a:xfrm>
            <a:custGeom>
              <a:avLst/>
              <a:gdLst/>
              <a:ahLst/>
              <a:cxnLst/>
              <a:rect l="l" t="t" r="r" b="b"/>
              <a:pathLst>
                <a:path w="46990">
                  <a:moveTo>
                    <a:pt x="0" y="0"/>
                  </a:moveTo>
                  <a:lnTo>
                    <a:pt x="46946" y="0"/>
                  </a:lnTo>
                </a:path>
              </a:pathLst>
            </a:custGeom>
            <a:ln w="11138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49" name="object 55">
              <a:extLst>
                <a:ext uri="{FF2B5EF4-FFF2-40B4-BE49-F238E27FC236}">
                  <a16:creationId xmlns:a16="http://schemas.microsoft.com/office/drawing/2014/main" id="{009FD932-82A3-4649-A1FC-639C02855FDC}"/>
                </a:ext>
              </a:extLst>
            </p:cNvPr>
            <p:cNvSpPr/>
            <p:nvPr/>
          </p:nvSpPr>
          <p:spPr>
            <a:xfrm>
              <a:off x="9100401" y="2098148"/>
              <a:ext cx="35243" cy="0"/>
            </a:xfrm>
            <a:custGeom>
              <a:avLst/>
              <a:gdLst/>
              <a:ahLst/>
              <a:cxnLst/>
              <a:rect l="l" t="t" r="r" b="b"/>
              <a:pathLst>
                <a:path w="46990">
                  <a:moveTo>
                    <a:pt x="0" y="0"/>
                  </a:moveTo>
                  <a:lnTo>
                    <a:pt x="46946" y="0"/>
                  </a:lnTo>
                </a:path>
              </a:pathLst>
            </a:custGeom>
            <a:ln w="11138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50" name="object 56">
              <a:extLst>
                <a:ext uri="{FF2B5EF4-FFF2-40B4-BE49-F238E27FC236}">
                  <a16:creationId xmlns:a16="http://schemas.microsoft.com/office/drawing/2014/main" id="{61DDB504-E4A1-0C45-BA6E-37032DF8740E}"/>
                </a:ext>
              </a:extLst>
            </p:cNvPr>
            <p:cNvSpPr/>
            <p:nvPr/>
          </p:nvSpPr>
          <p:spPr>
            <a:xfrm>
              <a:off x="9427894" y="2136230"/>
              <a:ext cx="8096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34" y="0"/>
                  </a:lnTo>
                </a:path>
              </a:pathLst>
            </a:custGeom>
            <a:ln w="49790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51" name="object 57">
              <a:extLst>
                <a:ext uri="{FF2B5EF4-FFF2-40B4-BE49-F238E27FC236}">
                  <a16:creationId xmlns:a16="http://schemas.microsoft.com/office/drawing/2014/main" id="{D53A19BA-9A4B-5F4A-835C-D63F39FDBD71}"/>
                </a:ext>
              </a:extLst>
            </p:cNvPr>
            <p:cNvSpPr/>
            <p:nvPr/>
          </p:nvSpPr>
          <p:spPr>
            <a:xfrm>
              <a:off x="9371864" y="2136230"/>
              <a:ext cx="8096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02" y="0"/>
                  </a:lnTo>
                </a:path>
              </a:pathLst>
            </a:custGeom>
            <a:ln w="49790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52" name="object 58">
              <a:extLst>
                <a:ext uri="{FF2B5EF4-FFF2-40B4-BE49-F238E27FC236}">
                  <a16:creationId xmlns:a16="http://schemas.microsoft.com/office/drawing/2014/main" id="{B311DC96-FCF2-8B49-B10B-6DC9064BA6B8}"/>
                </a:ext>
              </a:extLst>
            </p:cNvPr>
            <p:cNvSpPr/>
            <p:nvPr/>
          </p:nvSpPr>
          <p:spPr>
            <a:xfrm>
              <a:off x="9315814" y="2136230"/>
              <a:ext cx="8096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493" y="0"/>
                  </a:lnTo>
                </a:path>
              </a:pathLst>
            </a:custGeom>
            <a:ln w="49790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53" name="object 59">
              <a:extLst>
                <a:ext uri="{FF2B5EF4-FFF2-40B4-BE49-F238E27FC236}">
                  <a16:creationId xmlns:a16="http://schemas.microsoft.com/office/drawing/2014/main" id="{534F962F-A893-8B4D-A2F2-ECA64611895F}"/>
                </a:ext>
              </a:extLst>
            </p:cNvPr>
            <p:cNvSpPr/>
            <p:nvPr/>
          </p:nvSpPr>
          <p:spPr>
            <a:xfrm>
              <a:off x="9259759" y="2136230"/>
              <a:ext cx="8096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02" y="0"/>
                  </a:lnTo>
                </a:path>
              </a:pathLst>
            </a:custGeom>
            <a:ln w="49790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54" name="object 60">
              <a:extLst>
                <a:ext uri="{FF2B5EF4-FFF2-40B4-BE49-F238E27FC236}">
                  <a16:creationId xmlns:a16="http://schemas.microsoft.com/office/drawing/2014/main" id="{5BEF5DA0-F7B0-5A4E-BC95-BA796F6D55FF}"/>
                </a:ext>
              </a:extLst>
            </p:cNvPr>
            <p:cNvSpPr/>
            <p:nvPr/>
          </p:nvSpPr>
          <p:spPr>
            <a:xfrm>
              <a:off x="9204173" y="2136230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10159">
                  <a:moveTo>
                    <a:pt x="0" y="0"/>
                  </a:moveTo>
                  <a:lnTo>
                    <a:pt x="9876" y="0"/>
                  </a:lnTo>
                </a:path>
              </a:pathLst>
            </a:custGeom>
            <a:ln w="49790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55" name="object 61">
              <a:extLst>
                <a:ext uri="{FF2B5EF4-FFF2-40B4-BE49-F238E27FC236}">
                  <a16:creationId xmlns:a16="http://schemas.microsoft.com/office/drawing/2014/main" id="{33177FA8-ACDB-124E-A742-E09A5FF8AF2E}"/>
                </a:ext>
              </a:extLst>
            </p:cNvPr>
            <p:cNvSpPr/>
            <p:nvPr/>
          </p:nvSpPr>
          <p:spPr>
            <a:xfrm>
              <a:off x="9148117" y="2136230"/>
              <a:ext cx="8096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502" y="0"/>
                  </a:lnTo>
                </a:path>
              </a:pathLst>
            </a:custGeom>
            <a:ln w="49790">
              <a:solidFill>
                <a:srgbClr val="44444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56" name="object 62">
              <a:extLst>
                <a:ext uri="{FF2B5EF4-FFF2-40B4-BE49-F238E27FC236}">
                  <a16:creationId xmlns:a16="http://schemas.microsoft.com/office/drawing/2014/main" id="{AE82ED70-D94F-7142-9262-4965D7FE660D}"/>
                </a:ext>
              </a:extLst>
            </p:cNvPr>
            <p:cNvSpPr/>
            <p:nvPr/>
          </p:nvSpPr>
          <p:spPr>
            <a:xfrm>
              <a:off x="9146728" y="1949020"/>
              <a:ext cx="288608" cy="147161"/>
            </a:xfrm>
            <a:custGeom>
              <a:avLst/>
              <a:gdLst/>
              <a:ahLst/>
              <a:cxnLst/>
              <a:rect l="l" t="t" r="r" b="b"/>
              <a:pathLst>
                <a:path w="384809" h="196214">
                  <a:moveTo>
                    <a:pt x="375545" y="0"/>
                  </a:moveTo>
                  <a:lnTo>
                    <a:pt x="301414" y="40615"/>
                  </a:lnTo>
                  <a:lnTo>
                    <a:pt x="227299" y="67475"/>
                  </a:lnTo>
                  <a:lnTo>
                    <a:pt x="154410" y="97616"/>
                  </a:lnTo>
                  <a:lnTo>
                    <a:pt x="87086" y="97616"/>
                  </a:lnTo>
                  <a:lnTo>
                    <a:pt x="0" y="179511"/>
                  </a:lnTo>
                  <a:lnTo>
                    <a:pt x="13588" y="195887"/>
                  </a:lnTo>
                  <a:lnTo>
                    <a:pt x="95118" y="119892"/>
                  </a:lnTo>
                  <a:lnTo>
                    <a:pt x="158122" y="119892"/>
                  </a:lnTo>
                  <a:lnTo>
                    <a:pt x="234089" y="88442"/>
                  </a:lnTo>
                  <a:lnTo>
                    <a:pt x="308829" y="60928"/>
                  </a:lnTo>
                  <a:lnTo>
                    <a:pt x="384763" y="20303"/>
                  </a:lnTo>
                  <a:lnTo>
                    <a:pt x="3755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58" name="object 63">
              <a:extLst>
                <a:ext uri="{FF2B5EF4-FFF2-40B4-BE49-F238E27FC236}">
                  <a16:creationId xmlns:a16="http://schemas.microsoft.com/office/drawing/2014/main" id="{68CED386-E665-4B4F-959C-EF678E5178C7}"/>
                </a:ext>
              </a:extLst>
            </p:cNvPr>
            <p:cNvSpPr/>
            <p:nvPr/>
          </p:nvSpPr>
          <p:spPr>
            <a:xfrm>
              <a:off x="9149969" y="1864010"/>
              <a:ext cx="285750" cy="98584"/>
            </a:xfrm>
            <a:custGeom>
              <a:avLst/>
              <a:gdLst/>
              <a:ahLst/>
              <a:cxnLst/>
              <a:rect l="l" t="t" r="r" b="b"/>
              <a:pathLst>
                <a:path w="381000" h="131444">
                  <a:moveTo>
                    <a:pt x="4946" y="87796"/>
                  </a:moveTo>
                  <a:lnTo>
                    <a:pt x="0" y="109409"/>
                  </a:lnTo>
                  <a:lnTo>
                    <a:pt x="74740" y="130376"/>
                  </a:lnTo>
                  <a:lnTo>
                    <a:pt x="154419" y="131030"/>
                  </a:lnTo>
                  <a:lnTo>
                    <a:pt x="195423" y="108754"/>
                  </a:lnTo>
                  <a:lnTo>
                    <a:pt x="78444" y="108754"/>
                  </a:lnTo>
                  <a:lnTo>
                    <a:pt x="4946" y="87796"/>
                  </a:lnTo>
                  <a:close/>
                </a:path>
                <a:path w="381000" h="131444">
                  <a:moveTo>
                    <a:pt x="370566" y="0"/>
                  </a:moveTo>
                  <a:lnTo>
                    <a:pt x="297093" y="41934"/>
                  </a:lnTo>
                  <a:lnTo>
                    <a:pt x="222978" y="68793"/>
                  </a:lnTo>
                  <a:lnTo>
                    <a:pt x="149472" y="108754"/>
                  </a:lnTo>
                  <a:lnTo>
                    <a:pt x="195423" y="108754"/>
                  </a:lnTo>
                  <a:lnTo>
                    <a:pt x="230385" y="89760"/>
                  </a:lnTo>
                  <a:lnTo>
                    <a:pt x="304508" y="62892"/>
                  </a:lnTo>
                  <a:lnTo>
                    <a:pt x="380442" y="19657"/>
                  </a:lnTo>
                  <a:lnTo>
                    <a:pt x="370566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59" name="object 64">
              <a:extLst>
                <a:ext uri="{FF2B5EF4-FFF2-40B4-BE49-F238E27FC236}">
                  <a16:creationId xmlns:a16="http://schemas.microsoft.com/office/drawing/2014/main" id="{69DDFEF8-FF99-A543-943C-938902DC94F7}"/>
                </a:ext>
              </a:extLst>
            </p:cNvPr>
            <p:cNvSpPr/>
            <p:nvPr/>
          </p:nvSpPr>
          <p:spPr>
            <a:xfrm>
              <a:off x="9156919" y="1845339"/>
              <a:ext cx="279083" cy="141446"/>
            </a:xfrm>
            <a:custGeom>
              <a:avLst/>
              <a:gdLst/>
              <a:ahLst/>
              <a:cxnLst/>
              <a:rect l="l" t="t" r="r" b="b"/>
              <a:pathLst>
                <a:path w="372109" h="188594">
                  <a:moveTo>
                    <a:pt x="69793" y="0"/>
                  </a:moveTo>
                  <a:lnTo>
                    <a:pt x="0" y="0"/>
                  </a:lnTo>
                  <a:lnTo>
                    <a:pt x="0" y="22276"/>
                  </a:lnTo>
                  <a:lnTo>
                    <a:pt x="66090" y="22276"/>
                  </a:lnTo>
                  <a:lnTo>
                    <a:pt x="137735" y="49135"/>
                  </a:lnTo>
                  <a:lnTo>
                    <a:pt x="212476" y="100243"/>
                  </a:lnTo>
                  <a:lnTo>
                    <a:pt x="286591" y="142823"/>
                  </a:lnTo>
                  <a:lnTo>
                    <a:pt x="361298" y="188031"/>
                  </a:lnTo>
                  <a:lnTo>
                    <a:pt x="371833" y="169028"/>
                  </a:lnTo>
                  <a:lnTo>
                    <a:pt x="296475" y="123166"/>
                  </a:lnTo>
                  <a:lnTo>
                    <a:pt x="222970" y="81240"/>
                  </a:lnTo>
                  <a:lnTo>
                    <a:pt x="148237" y="30141"/>
                  </a:lnTo>
                  <a:lnTo>
                    <a:pt x="69793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712EB20-3D5F-2040-B9E6-F89CEA23B6D0}"/>
              </a:ext>
            </a:extLst>
          </p:cNvPr>
          <p:cNvGrpSpPr/>
          <p:nvPr/>
        </p:nvGrpSpPr>
        <p:grpSpPr>
          <a:xfrm>
            <a:off x="8130621" y="1752425"/>
            <a:ext cx="715423" cy="521684"/>
            <a:chOff x="7704582" y="1689431"/>
            <a:chExt cx="715423" cy="521684"/>
          </a:xfrm>
        </p:grpSpPr>
        <p:sp>
          <p:nvSpPr>
            <p:cNvPr id="60" name="object 65">
              <a:extLst>
                <a:ext uri="{FF2B5EF4-FFF2-40B4-BE49-F238E27FC236}">
                  <a16:creationId xmlns:a16="http://schemas.microsoft.com/office/drawing/2014/main" id="{1CDF4E12-E240-034D-825D-062ADC3271D7}"/>
                </a:ext>
              </a:extLst>
            </p:cNvPr>
            <p:cNvSpPr/>
            <p:nvPr/>
          </p:nvSpPr>
          <p:spPr>
            <a:xfrm>
              <a:off x="7725631" y="2211115"/>
              <a:ext cx="673418" cy="0"/>
            </a:xfrm>
            <a:custGeom>
              <a:avLst/>
              <a:gdLst/>
              <a:ahLst/>
              <a:cxnLst/>
              <a:rect l="l" t="t" r="r" b="b"/>
              <a:pathLst>
                <a:path w="897890">
                  <a:moveTo>
                    <a:pt x="0" y="0"/>
                  </a:moveTo>
                  <a:lnTo>
                    <a:pt x="897635" y="0"/>
                  </a:lnTo>
                </a:path>
              </a:pathLst>
            </a:custGeom>
            <a:ln w="31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61" name="object 66">
              <a:extLst>
                <a:ext uri="{FF2B5EF4-FFF2-40B4-BE49-F238E27FC236}">
                  <a16:creationId xmlns:a16="http://schemas.microsoft.com/office/drawing/2014/main" id="{17A59302-F079-FA4E-BA72-5861AE09FED2}"/>
                </a:ext>
              </a:extLst>
            </p:cNvPr>
            <p:cNvSpPr/>
            <p:nvPr/>
          </p:nvSpPr>
          <p:spPr>
            <a:xfrm>
              <a:off x="7704582" y="1689431"/>
              <a:ext cx="715327" cy="521494"/>
            </a:xfrm>
            <a:custGeom>
              <a:avLst/>
              <a:gdLst/>
              <a:ahLst/>
              <a:cxnLst/>
              <a:rect l="l" t="t" r="r" b="b"/>
              <a:pathLst>
                <a:path w="953770" h="695325">
                  <a:moveTo>
                    <a:pt x="918210" y="0"/>
                  </a:moveTo>
                  <a:lnTo>
                    <a:pt x="35560" y="0"/>
                  </a:lnTo>
                  <a:lnTo>
                    <a:pt x="19685" y="3048"/>
                  </a:lnTo>
                  <a:lnTo>
                    <a:pt x="7493" y="11175"/>
                  </a:lnTo>
                  <a:lnTo>
                    <a:pt x="762" y="22987"/>
                  </a:lnTo>
                  <a:lnTo>
                    <a:pt x="0" y="666750"/>
                  </a:lnTo>
                  <a:lnTo>
                    <a:pt x="3301" y="679069"/>
                  </a:lnTo>
                  <a:lnTo>
                    <a:pt x="12192" y="688721"/>
                  </a:lnTo>
                  <a:lnTo>
                    <a:pt x="15240" y="695198"/>
                  </a:lnTo>
                  <a:lnTo>
                    <a:pt x="927480" y="695198"/>
                  </a:lnTo>
                  <a:lnTo>
                    <a:pt x="927480" y="694817"/>
                  </a:lnTo>
                  <a:lnTo>
                    <a:pt x="941197" y="688848"/>
                  </a:lnTo>
                  <a:lnTo>
                    <a:pt x="950468" y="679069"/>
                  </a:lnTo>
                  <a:lnTo>
                    <a:pt x="950595" y="670306"/>
                  </a:lnTo>
                  <a:lnTo>
                    <a:pt x="33020" y="670306"/>
                  </a:lnTo>
                  <a:lnTo>
                    <a:pt x="31496" y="669544"/>
                  </a:lnTo>
                  <a:lnTo>
                    <a:pt x="30479" y="668274"/>
                  </a:lnTo>
                  <a:lnTo>
                    <a:pt x="30479" y="591312"/>
                  </a:lnTo>
                  <a:lnTo>
                    <a:pt x="950976" y="591312"/>
                  </a:lnTo>
                  <a:lnTo>
                    <a:pt x="951102" y="566293"/>
                  </a:lnTo>
                  <a:lnTo>
                    <a:pt x="30479" y="566293"/>
                  </a:lnTo>
                  <a:lnTo>
                    <a:pt x="30479" y="484378"/>
                  </a:lnTo>
                  <a:lnTo>
                    <a:pt x="951483" y="484378"/>
                  </a:lnTo>
                  <a:lnTo>
                    <a:pt x="951611" y="459486"/>
                  </a:lnTo>
                  <a:lnTo>
                    <a:pt x="30479" y="459486"/>
                  </a:lnTo>
                  <a:lnTo>
                    <a:pt x="30479" y="372872"/>
                  </a:lnTo>
                  <a:lnTo>
                    <a:pt x="952119" y="372872"/>
                  </a:lnTo>
                  <a:lnTo>
                    <a:pt x="952246" y="347980"/>
                  </a:lnTo>
                  <a:lnTo>
                    <a:pt x="30479" y="347980"/>
                  </a:lnTo>
                  <a:lnTo>
                    <a:pt x="30479" y="254381"/>
                  </a:lnTo>
                  <a:lnTo>
                    <a:pt x="952626" y="254381"/>
                  </a:lnTo>
                  <a:lnTo>
                    <a:pt x="952753" y="229488"/>
                  </a:lnTo>
                  <a:lnTo>
                    <a:pt x="30479" y="229488"/>
                  </a:lnTo>
                  <a:lnTo>
                    <a:pt x="30479" y="137922"/>
                  </a:lnTo>
                  <a:lnTo>
                    <a:pt x="953262" y="137922"/>
                  </a:lnTo>
                  <a:lnTo>
                    <a:pt x="953389" y="113030"/>
                  </a:lnTo>
                  <a:lnTo>
                    <a:pt x="171450" y="113030"/>
                  </a:lnTo>
                  <a:lnTo>
                    <a:pt x="171450" y="24892"/>
                  </a:lnTo>
                  <a:lnTo>
                    <a:pt x="952626" y="24892"/>
                  </a:lnTo>
                  <a:lnTo>
                    <a:pt x="950087" y="16129"/>
                  </a:lnTo>
                  <a:lnTo>
                    <a:pt x="940180" y="6223"/>
                  </a:lnTo>
                  <a:lnTo>
                    <a:pt x="925702" y="635"/>
                  </a:lnTo>
                  <a:lnTo>
                    <a:pt x="91821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62" name="object 67">
              <a:extLst>
                <a:ext uri="{FF2B5EF4-FFF2-40B4-BE49-F238E27FC236}">
                  <a16:creationId xmlns:a16="http://schemas.microsoft.com/office/drawing/2014/main" id="{09D3AC9D-B519-934E-9781-AB23D7AA180E}"/>
                </a:ext>
              </a:extLst>
            </p:cNvPr>
            <p:cNvSpPr/>
            <p:nvPr/>
          </p:nvSpPr>
          <p:spPr>
            <a:xfrm>
              <a:off x="7821690" y="2132892"/>
              <a:ext cx="0" cy="59531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9024"/>
                  </a:lnTo>
                </a:path>
              </a:pathLst>
            </a:custGeom>
            <a:ln w="3060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63" name="object 68">
              <a:extLst>
                <a:ext uri="{FF2B5EF4-FFF2-40B4-BE49-F238E27FC236}">
                  <a16:creationId xmlns:a16="http://schemas.microsoft.com/office/drawing/2014/main" id="{E03B157F-0AE1-AA40-96E2-D181D57F0479}"/>
                </a:ext>
              </a:extLst>
            </p:cNvPr>
            <p:cNvSpPr/>
            <p:nvPr/>
          </p:nvSpPr>
          <p:spPr>
            <a:xfrm>
              <a:off x="8014471" y="2132892"/>
              <a:ext cx="0" cy="59531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9024"/>
                  </a:lnTo>
                </a:path>
              </a:pathLst>
            </a:custGeom>
            <a:ln w="3058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64" name="object 69">
              <a:extLst>
                <a:ext uri="{FF2B5EF4-FFF2-40B4-BE49-F238E27FC236}">
                  <a16:creationId xmlns:a16="http://schemas.microsoft.com/office/drawing/2014/main" id="{55D228F6-C86B-C246-9E50-C09D2A87EC0C}"/>
                </a:ext>
              </a:extLst>
            </p:cNvPr>
            <p:cNvSpPr/>
            <p:nvPr/>
          </p:nvSpPr>
          <p:spPr>
            <a:xfrm>
              <a:off x="8209257" y="2132892"/>
              <a:ext cx="0" cy="59531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9024"/>
                  </a:lnTo>
                </a:path>
              </a:pathLst>
            </a:custGeom>
            <a:ln w="3059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65" name="object 70">
              <a:extLst>
                <a:ext uri="{FF2B5EF4-FFF2-40B4-BE49-F238E27FC236}">
                  <a16:creationId xmlns:a16="http://schemas.microsoft.com/office/drawing/2014/main" id="{79E0AD9D-827C-EC4A-B75B-BD695C91D04C}"/>
                </a:ext>
              </a:extLst>
            </p:cNvPr>
            <p:cNvSpPr/>
            <p:nvPr/>
          </p:nvSpPr>
          <p:spPr>
            <a:xfrm>
              <a:off x="8395240" y="2132916"/>
              <a:ext cx="22860" cy="59531"/>
            </a:xfrm>
            <a:custGeom>
              <a:avLst/>
              <a:gdLst/>
              <a:ahLst/>
              <a:cxnLst/>
              <a:rect l="l" t="t" r="r" b="b"/>
              <a:pathLst>
                <a:path w="30479" h="79375">
                  <a:moveTo>
                    <a:pt x="30099" y="0"/>
                  </a:moveTo>
                  <a:lnTo>
                    <a:pt x="2413" y="0"/>
                  </a:lnTo>
                  <a:lnTo>
                    <a:pt x="2413" y="76962"/>
                  </a:lnTo>
                  <a:lnTo>
                    <a:pt x="1397" y="78232"/>
                  </a:lnTo>
                  <a:lnTo>
                    <a:pt x="0" y="78994"/>
                  </a:lnTo>
                  <a:lnTo>
                    <a:pt x="29718" y="78994"/>
                  </a:lnTo>
                  <a:lnTo>
                    <a:pt x="30099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66" name="object 71">
              <a:extLst>
                <a:ext uri="{FF2B5EF4-FFF2-40B4-BE49-F238E27FC236}">
                  <a16:creationId xmlns:a16="http://schemas.microsoft.com/office/drawing/2014/main" id="{143AE7B8-3B03-3848-B5CF-CAB1C8BCDA28}"/>
                </a:ext>
              </a:extLst>
            </p:cNvPr>
            <p:cNvSpPr/>
            <p:nvPr/>
          </p:nvSpPr>
          <p:spPr>
            <a:xfrm>
              <a:off x="7821690" y="2052702"/>
              <a:ext cx="0" cy="61913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1931"/>
                  </a:lnTo>
                </a:path>
              </a:pathLst>
            </a:custGeom>
            <a:ln w="3060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67" name="object 72">
              <a:extLst>
                <a:ext uri="{FF2B5EF4-FFF2-40B4-BE49-F238E27FC236}">
                  <a16:creationId xmlns:a16="http://schemas.microsoft.com/office/drawing/2014/main" id="{31BAE3EE-8AC2-5845-8373-AC59AEA5EA25}"/>
                </a:ext>
              </a:extLst>
            </p:cNvPr>
            <p:cNvSpPr/>
            <p:nvPr/>
          </p:nvSpPr>
          <p:spPr>
            <a:xfrm>
              <a:off x="8014471" y="2052702"/>
              <a:ext cx="0" cy="61913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1931"/>
                  </a:lnTo>
                </a:path>
              </a:pathLst>
            </a:custGeom>
            <a:ln w="3058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68" name="object 73">
              <a:extLst>
                <a:ext uri="{FF2B5EF4-FFF2-40B4-BE49-F238E27FC236}">
                  <a16:creationId xmlns:a16="http://schemas.microsoft.com/office/drawing/2014/main" id="{FCEEBC3D-178C-7147-8117-C9DC0BFF3BA2}"/>
                </a:ext>
              </a:extLst>
            </p:cNvPr>
            <p:cNvSpPr/>
            <p:nvPr/>
          </p:nvSpPr>
          <p:spPr>
            <a:xfrm>
              <a:off x="8209257" y="2052702"/>
              <a:ext cx="0" cy="61913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1931"/>
                  </a:lnTo>
                </a:path>
              </a:pathLst>
            </a:custGeom>
            <a:ln w="3059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69" name="object 74">
              <a:extLst>
                <a:ext uri="{FF2B5EF4-FFF2-40B4-BE49-F238E27FC236}">
                  <a16:creationId xmlns:a16="http://schemas.microsoft.com/office/drawing/2014/main" id="{4F1FABA1-23A7-7A4B-8687-CF26FDC0E482}"/>
                </a:ext>
              </a:extLst>
            </p:cNvPr>
            <p:cNvSpPr/>
            <p:nvPr/>
          </p:nvSpPr>
          <p:spPr>
            <a:xfrm>
              <a:off x="8407622" y="2052715"/>
              <a:ext cx="0" cy="61436"/>
            </a:xfrm>
            <a:custGeom>
              <a:avLst/>
              <a:gdLst/>
              <a:ahLst/>
              <a:cxnLst/>
              <a:rect l="l" t="t" r="r" b="b"/>
              <a:pathLst>
                <a:path h="81914">
                  <a:moveTo>
                    <a:pt x="0" y="0"/>
                  </a:moveTo>
                  <a:lnTo>
                    <a:pt x="0" y="81914"/>
                  </a:lnTo>
                </a:path>
              </a:pathLst>
            </a:custGeom>
            <a:ln w="28193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70" name="object 75">
              <a:extLst>
                <a:ext uri="{FF2B5EF4-FFF2-40B4-BE49-F238E27FC236}">
                  <a16:creationId xmlns:a16="http://schemas.microsoft.com/office/drawing/2014/main" id="{30F01965-B63B-5641-AD06-E2FD37B9E545}"/>
                </a:ext>
              </a:extLst>
            </p:cNvPr>
            <p:cNvSpPr/>
            <p:nvPr/>
          </p:nvSpPr>
          <p:spPr>
            <a:xfrm>
              <a:off x="7821690" y="1969165"/>
              <a:ext cx="0" cy="65246"/>
            </a:xfrm>
            <a:custGeom>
              <a:avLst/>
              <a:gdLst/>
              <a:ahLst/>
              <a:cxnLst/>
              <a:rect l="l" t="t" r="r" b="b"/>
              <a:pathLst>
                <a:path h="86994">
                  <a:moveTo>
                    <a:pt x="0" y="0"/>
                  </a:moveTo>
                  <a:lnTo>
                    <a:pt x="0" y="86507"/>
                  </a:lnTo>
                </a:path>
              </a:pathLst>
            </a:custGeom>
            <a:ln w="3060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71" name="object 76">
              <a:extLst>
                <a:ext uri="{FF2B5EF4-FFF2-40B4-BE49-F238E27FC236}">
                  <a16:creationId xmlns:a16="http://schemas.microsoft.com/office/drawing/2014/main" id="{705AA74B-CDFF-EC4E-83D1-521ACCF6DAAE}"/>
                </a:ext>
              </a:extLst>
            </p:cNvPr>
            <p:cNvSpPr/>
            <p:nvPr/>
          </p:nvSpPr>
          <p:spPr>
            <a:xfrm>
              <a:off x="8014471" y="1969165"/>
              <a:ext cx="0" cy="65246"/>
            </a:xfrm>
            <a:custGeom>
              <a:avLst/>
              <a:gdLst/>
              <a:ahLst/>
              <a:cxnLst/>
              <a:rect l="l" t="t" r="r" b="b"/>
              <a:pathLst>
                <a:path h="86994">
                  <a:moveTo>
                    <a:pt x="0" y="0"/>
                  </a:moveTo>
                  <a:lnTo>
                    <a:pt x="0" y="86507"/>
                  </a:lnTo>
                </a:path>
              </a:pathLst>
            </a:custGeom>
            <a:ln w="3058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72" name="object 77">
              <a:extLst>
                <a:ext uri="{FF2B5EF4-FFF2-40B4-BE49-F238E27FC236}">
                  <a16:creationId xmlns:a16="http://schemas.microsoft.com/office/drawing/2014/main" id="{9BA1630C-DA8C-734D-AA44-4ED3873C87E0}"/>
                </a:ext>
              </a:extLst>
            </p:cNvPr>
            <p:cNvSpPr/>
            <p:nvPr/>
          </p:nvSpPr>
          <p:spPr>
            <a:xfrm>
              <a:off x="8209257" y="1969165"/>
              <a:ext cx="0" cy="65246"/>
            </a:xfrm>
            <a:custGeom>
              <a:avLst/>
              <a:gdLst/>
              <a:ahLst/>
              <a:cxnLst/>
              <a:rect l="l" t="t" r="r" b="b"/>
              <a:pathLst>
                <a:path h="86994">
                  <a:moveTo>
                    <a:pt x="0" y="0"/>
                  </a:moveTo>
                  <a:lnTo>
                    <a:pt x="0" y="86507"/>
                  </a:lnTo>
                </a:path>
              </a:pathLst>
            </a:custGeom>
            <a:ln w="3059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73" name="object 78">
              <a:extLst>
                <a:ext uri="{FF2B5EF4-FFF2-40B4-BE49-F238E27FC236}">
                  <a16:creationId xmlns:a16="http://schemas.microsoft.com/office/drawing/2014/main" id="{4B29D150-5823-1E4E-90E8-C50980DCEFC2}"/>
                </a:ext>
              </a:extLst>
            </p:cNvPr>
            <p:cNvSpPr/>
            <p:nvPr/>
          </p:nvSpPr>
          <p:spPr>
            <a:xfrm>
              <a:off x="8407860" y="1969086"/>
              <a:ext cx="0" cy="65246"/>
            </a:xfrm>
            <a:custGeom>
              <a:avLst/>
              <a:gdLst/>
              <a:ahLst/>
              <a:cxnLst/>
              <a:rect l="l" t="t" r="r" b="b"/>
              <a:pathLst>
                <a:path h="86994">
                  <a:moveTo>
                    <a:pt x="0" y="0"/>
                  </a:moveTo>
                  <a:lnTo>
                    <a:pt x="0" y="86613"/>
                  </a:lnTo>
                </a:path>
              </a:pathLst>
            </a:custGeom>
            <a:ln w="28828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74" name="object 79">
              <a:extLst>
                <a:ext uri="{FF2B5EF4-FFF2-40B4-BE49-F238E27FC236}">
                  <a16:creationId xmlns:a16="http://schemas.microsoft.com/office/drawing/2014/main" id="{6C287AF2-2EAF-7141-AADE-2F6D5253CAE7}"/>
                </a:ext>
              </a:extLst>
            </p:cNvPr>
            <p:cNvSpPr/>
            <p:nvPr/>
          </p:nvSpPr>
          <p:spPr>
            <a:xfrm>
              <a:off x="8042815" y="2001370"/>
              <a:ext cx="137636" cy="0"/>
            </a:xfrm>
            <a:custGeom>
              <a:avLst/>
              <a:gdLst/>
              <a:ahLst/>
              <a:cxnLst/>
              <a:rect l="l" t="t" r="r" b="b"/>
              <a:pathLst>
                <a:path w="183515">
                  <a:moveTo>
                    <a:pt x="0" y="0"/>
                  </a:moveTo>
                  <a:lnTo>
                    <a:pt x="183324" y="0"/>
                  </a:lnTo>
                </a:path>
              </a:pathLst>
            </a:custGeom>
            <a:ln w="52083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75" name="object 80">
              <a:extLst>
                <a:ext uri="{FF2B5EF4-FFF2-40B4-BE49-F238E27FC236}">
                  <a16:creationId xmlns:a16="http://schemas.microsoft.com/office/drawing/2014/main" id="{505ADA3F-365E-6342-ADCA-2585F09A7AD5}"/>
                </a:ext>
              </a:extLst>
            </p:cNvPr>
            <p:cNvSpPr/>
            <p:nvPr/>
          </p:nvSpPr>
          <p:spPr>
            <a:xfrm>
              <a:off x="8241887" y="2000422"/>
              <a:ext cx="137636" cy="0"/>
            </a:xfrm>
            <a:custGeom>
              <a:avLst/>
              <a:gdLst/>
              <a:ahLst/>
              <a:cxnLst/>
              <a:rect l="l" t="t" r="r" b="b"/>
              <a:pathLst>
                <a:path w="183515">
                  <a:moveTo>
                    <a:pt x="0" y="0"/>
                  </a:moveTo>
                  <a:lnTo>
                    <a:pt x="183375" y="0"/>
                  </a:lnTo>
                </a:path>
              </a:pathLst>
            </a:custGeom>
            <a:ln w="5207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76" name="object 81">
              <a:extLst>
                <a:ext uri="{FF2B5EF4-FFF2-40B4-BE49-F238E27FC236}">
                  <a16:creationId xmlns:a16="http://schemas.microsoft.com/office/drawing/2014/main" id="{34DE4217-4895-FD4D-A4C2-0A07BBA749CB}"/>
                </a:ext>
              </a:extLst>
            </p:cNvPr>
            <p:cNvSpPr/>
            <p:nvPr/>
          </p:nvSpPr>
          <p:spPr>
            <a:xfrm>
              <a:off x="7848505" y="1999846"/>
              <a:ext cx="137636" cy="0"/>
            </a:xfrm>
            <a:custGeom>
              <a:avLst/>
              <a:gdLst/>
              <a:ahLst/>
              <a:cxnLst/>
              <a:rect l="l" t="t" r="r" b="b"/>
              <a:pathLst>
                <a:path w="183515">
                  <a:moveTo>
                    <a:pt x="0" y="0"/>
                  </a:moveTo>
                  <a:lnTo>
                    <a:pt x="183324" y="0"/>
                  </a:lnTo>
                </a:path>
              </a:pathLst>
            </a:custGeom>
            <a:ln w="52083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77" name="object 82">
              <a:extLst>
                <a:ext uri="{FF2B5EF4-FFF2-40B4-BE49-F238E27FC236}">
                  <a16:creationId xmlns:a16="http://schemas.microsoft.com/office/drawing/2014/main" id="{50DF48DF-89F3-BE47-9CC2-4246DF3A2518}"/>
                </a:ext>
              </a:extLst>
            </p:cNvPr>
            <p:cNvSpPr/>
            <p:nvPr/>
          </p:nvSpPr>
          <p:spPr>
            <a:xfrm>
              <a:off x="7821690" y="1880245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93980">
                  <a:moveTo>
                    <a:pt x="0" y="0"/>
                  </a:moveTo>
                  <a:lnTo>
                    <a:pt x="0" y="93560"/>
                  </a:lnTo>
                </a:path>
              </a:pathLst>
            </a:custGeom>
            <a:ln w="3060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78" name="object 83">
              <a:extLst>
                <a:ext uri="{FF2B5EF4-FFF2-40B4-BE49-F238E27FC236}">
                  <a16:creationId xmlns:a16="http://schemas.microsoft.com/office/drawing/2014/main" id="{4A13261B-E6F6-AA4F-9F16-FB1BCDA70D72}"/>
                </a:ext>
              </a:extLst>
            </p:cNvPr>
            <p:cNvSpPr/>
            <p:nvPr/>
          </p:nvSpPr>
          <p:spPr>
            <a:xfrm>
              <a:off x="8014471" y="1880245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93980">
                  <a:moveTo>
                    <a:pt x="0" y="0"/>
                  </a:moveTo>
                  <a:lnTo>
                    <a:pt x="0" y="93560"/>
                  </a:lnTo>
                </a:path>
              </a:pathLst>
            </a:custGeom>
            <a:ln w="3058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79" name="object 84">
              <a:extLst>
                <a:ext uri="{FF2B5EF4-FFF2-40B4-BE49-F238E27FC236}">
                  <a16:creationId xmlns:a16="http://schemas.microsoft.com/office/drawing/2014/main" id="{A0D1BE69-D908-3A49-A7D2-A7F2402AD0D7}"/>
                </a:ext>
              </a:extLst>
            </p:cNvPr>
            <p:cNvSpPr/>
            <p:nvPr/>
          </p:nvSpPr>
          <p:spPr>
            <a:xfrm>
              <a:off x="8209257" y="1880245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93980">
                  <a:moveTo>
                    <a:pt x="0" y="0"/>
                  </a:moveTo>
                  <a:lnTo>
                    <a:pt x="0" y="93560"/>
                  </a:lnTo>
                </a:path>
              </a:pathLst>
            </a:custGeom>
            <a:ln w="3059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80" name="object 85">
              <a:extLst>
                <a:ext uri="{FF2B5EF4-FFF2-40B4-BE49-F238E27FC236}">
                  <a16:creationId xmlns:a16="http://schemas.microsoft.com/office/drawing/2014/main" id="{41D887B9-9B24-2B49-9E89-851BC0465AE4}"/>
                </a:ext>
              </a:extLst>
            </p:cNvPr>
            <p:cNvSpPr/>
            <p:nvPr/>
          </p:nvSpPr>
          <p:spPr>
            <a:xfrm>
              <a:off x="8408051" y="1880217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93980">
                  <a:moveTo>
                    <a:pt x="0" y="0"/>
                  </a:moveTo>
                  <a:lnTo>
                    <a:pt x="0" y="93599"/>
                  </a:lnTo>
                </a:path>
              </a:pathLst>
            </a:custGeom>
            <a:ln w="29336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81" name="object 86">
              <a:extLst>
                <a:ext uri="{FF2B5EF4-FFF2-40B4-BE49-F238E27FC236}">
                  <a16:creationId xmlns:a16="http://schemas.microsoft.com/office/drawing/2014/main" id="{92FC9641-6D53-5442-AE97-5A8C6181333F}"/>
                </a:ext>
              </a:extLst>
            </p:cNvPr>
            <p:cNvSpPr/>
            <p:nvPr/>
          </p:nvSpPr>
          <p:spPr>
            <a:xfrm>
              <a:off x="7821690" y="1792905"/>
              <a:ext cx="0" cy="69056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523"/>
                  </a:lnTo>
                </a:path>
              </a:pathLst>
            </a:custGeom>
            <a:ln w="3060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82" name="object 87">
              <a:extLst>
                <a:ext uri="{FF2B5EF4-FFF2-40B4-BE49-F238E27FC236}">
                  <a16:creationId xmlns:a16="http://schemas.microsoft.com/office/drawing/2014/main" id="{FE605F65-2910-B144-BEA8-414E01A7A569}"/>
                </a:ext>
              </a:extLst>
            </p:cNvPr>
            <p:cNvSpPr/>
            <p:nvPr/>
          </p:nvSpPr>
          <p:spPr>
            <a:xfrm>
              <a:off x="8014471" y="1792905"/>
              <a:ext cx="0" cy="69056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523"/>
                  </a:lnTo>
                </a:path>
              </a:pathLst>
            </a:custGeom>
            <a:ln w="3058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83" name="object 88">
              <a:extLst>
                <a:ext uri="{FF2B5EF4-FFF2-40B4-BE49-F238E27FC236}">
                  <a16:creationId xmlns:a16="http://schemas.microsoft.com/office/drawing/2014/main" id="{BD41D24D-0E04-4A48-A104-97F9980A99F1}"/>
                </a:ext>
              </a:extLst>
            </p:cNvPr>
            <p:cNvSpPr/>
            <p:nvPr/>
          </p:nvSpPr>
          <p:spPr>
            <a:xfrm>
              <a:off x="8209257" y="1792905"/>
              <a:ext cx="0" cy="69056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523"/>
                  </a:lnTo>
                </a:path>
              </a:pathLst>
            </a:custGeom>
            <a:ln w="3059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84" name="object 89">
              <a:extLst>
                <a:ext uri="{FF2B5EF4-FFF2-40B4-BE49-F238E27FC236}">
                  <a16:creationId xmlns:a16="http://schemas.microsoft.com/office/drawing/2014/main" id="{814E9B71-4ED0-174F-8BA2-DB0B6F393C2F}"/>
                </a:ext>
              </a:extLst>
            </p:cNvPr>
            <p:cNvSpPr/>
            <p:nvPr/>
          </p:nvSpPr>
          <p:spPr>
            <a:xfrm>
              <a:off x="8408289" y="1792873"/>
              <a:ext cx="0" cy="69056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566"/>
                  </a:lnTo>
                </a:path>
              </a:pathLst>
            </a:custGeom>
            <a:ln w="29972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85" name="object 90">
              <a:extLst>
                <a:ext uri="{FF2B5EF4-FFF2-40B4-BE49-F238E27FC236}">
                  <a16:creationId xmlns:a16="http://schemas.microsoft.com/office/drawing/2014/main" id="{D3777F31-FE49-8049-B438-73E97C5E1986}"/>
                </a:ext>
              </a:extLst>
            </p:cNvPr>
            <p:cNvSpPr/>
            <p:nvPr/>
          </p:nvSpPr>
          <p:spPr>
            <a:xfrm>
              <a:off x="8014471" y="1708179"/>
              <a:ext cx="0" cy="66199"/>
            </a:xfrm>
            <a:custGeom>
              <a:avLst/>
              <a:gdLst/>
              <a:ahLst/>
              <a:cxnLst/>
              <a:rect l="l" t="t" r="r" b="b"/>
              <a:pathLst>
                <a:path h="88264">
                  <a:moveTo>
                    <a:pt x="0" y="0"/>
                  </a:moveTo>
                  <a:lnTo>
                    <a:pt x="0" y="88032"/>
                  </a:lnTo>
                </a:path>
              </a:pathLst>
            </a:custGeom>
            <a:ln w="30589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86" name="object 91">
              <a:extLst>
                <a:ext uri="{FF2B5EF4-FFF2-40B4-BE49-F238E27FC236}">
                  <a16:creationId xmlns:a16="http://schemas.microsoft.com/office/drawing/2014/main" id="{D6991EBE-B307-4D42-A3EC-2E7DE49B33A4}"/>
                </a:ext>
              </a:extLst>
            </p:cNvPr>
            <p:cNvSpPr/>
            <p:nvPr/>
          </p:nvSpPr>
          <p:spPr>
            <a:xfrm>
              <a:off x="8209257" y="1708179"/>
              <a:ext cx="0" cy="66199"/>
            </a:xfrm>
            <a:custGeom>
              <a:avLst/>
              <a:gdLst/>
              <a:ahLst/>
              <a:cxnLst/>
              <a:rect l="l" t="t" r="r" b="b"/>
              <a:pathLst>
                <a:path h="88264">
                  <a:moveTo>
                    <a:pt x="0" y="0"/>
                  </a:moveTo>
                  <a:lnTo>
                    <a:pt x="0" y="88032"/>
                  </a:lnTo>
                </a:path>
              </a:pathLst>
            </a:custGeom>
            <a:ln w="3059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87" name="object 92">
              <a:extLst>
                <a:ext uri="{FF2B5EF4-FFF2-40B4-BE49-F238E27FC236}">
                  <a16:creationId xmlns:a16="http://schemas.microsoft.com/office/drawing/2014/main" id="{6BD393F0-9BE8-9D4C-8F69-515938573007}"/>
                </a:ext>
              </a:extLst>
            </p:cNvPr>
            <p:cNvSpPr/>
            <p:nvPr/>
          </p:nvSpPr>
          <p:spPr>
            <a:xfrm>
              <a:off x="8395240" y="1708100"/>
              <a:ext cx="24765" cy="66199"/>
            </a:xfrm>
            <a:custGeom>
              <a:avLst/>
              <a:gdLst/>
              <a:ahLst/>
              <a:cxnLst/>
              <a:rect l="l" t="t" r="r" b="b"/>
              <a:pathLst>
                <a:path w="33020" h="88264">
                  <a:moveTo>
                    <a:pt x="31750" y="0"/>
                  </a:moveTo>
                  <a:lnTo>
                    <a:pt x="0" y="0"/>
                  </a:lnTo>
                  <a:lnTo>
                    <a:pt x="2413" y="1904"/>
                  </a:lnTo>
                  <a:lnTo>
                    <a:pt x="2413" y="88137"/>
                  </a:lnTo>
                  <a:lnTo>
                    <a:pt x="32512" y="88137"/>
                  </a:lnTo>
                  <a:lnTo>
                    <a:pt x="32893" y="419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</p:grpSp>
      <p:sp>
        <p:nvSpPr>
          <p:cNvPr id="88" name="object 93">
            <a:extLst>
              <a:ext uri="{FF2B5EF4-FFF2-40B4-BE49-F238E27FC236}">
                <a16:creationId xmlns:a16="http://schemas.microsoft.com/office/drawing/2014/main" id="{A3A2AA97-32B5-884A-8295-658F16A7DDF8}"/>
              </a:ext>
            </a:extLst>
          </p:cNvPr>
          <p:cNvSpPr/>
          <p:nvPr/>
        </p:nvSpPr>
        <p:spPr>
          <a:xfrm>
            <a:off x="6782902" y="2430095"/>
            <a:ext cx="230981" cy="325014"/>
          </a:xfrm>
          <a:custGeom>
            <a:avLst/>
            <a:gdLst/>
            <a:ahLst/>
            <a:cxnLst/>
            <a:rect l="l" t="t" r="r" b="b"/>
            <a:pathLst>
              <a:path w="307975" h="623570">
                <a:moveTo>
                  <a:pt x="307847" y="469391"/>
                </a:moveTo>
                <a:lnTo>
                  <a:pt x="0" y="469391"/>
                </a:lnTo>
                <a:lnTo>
                  <a:pt x="153924" y="623315"/>
                </a:lnTo>
                <a:lnTo>
                  <a:pt x="307847" y="469391"/>
                </a:lnTo>
                <a:close/>
              </a:path>
              <a:path w="307975" h="623570">
                <a:moveTo>
                  <a:pt x="230885" y="0"/>
                </a:moveTo>
                <a:lnTo>
                  <a:pt x="76961" y="0"/>
                </a:lnTo>
                <a:lnTo>
                  <a:pt x="76961" y="469391"/>
                </a:lnTo>
                <a:lnTo>
                  <a:pt x="230885" y="469391"/>
                </a:lnTo>
                <a:lnTo>
                  <a:pt x="230885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93" name="object 113">
            <a:extLst>
              <a:ext uri="{FF2B5EF4-FFF2-40B4-BE49-F238E27FC236}">
                <a16:creationId xmlns:a16="http://schemas.microsoft.com/office/drawing/2014/main" id="{DAFA647D-19BE-8047-AB18-DE7FE6DCAE63}"/>
              </a:ext>
            </a:extLst>
          </p:cNvPr>
          <p:cNvSpPr/>
          <p:nvPr/>
        </p:nvSpPr>
        <p:spPr>
          <a:xfrm>
            <a:off x="7276145" y="1795730"/>
            <a:ext cx="676016" cy="419576"/>
          </a:xfrm>
          <a:custGeom>
            <a:avLst/>
            <a:gdLst/>
            <a:ahLst/>
            <a:cxnLst/>
            <a:rect l="l" t="t" r="r" b="b"/>
            <a:pathLst>
              <a:path w="1127759" h="559435">
                <a:moveTo>
                  <a:pt x="279653" y="0"/>
                </a:moveTo>
                <a:lnTo>
                  <a:pt x="0" y="279653"/>
                </a:lnTo>
                <a:lnTo>
                  <a:pt x="279653" y="559308"/>
                </a:lnTo>
                <a:lnTo>
                  <a:pt x="279653" y="419480"/>
                </a:lnTo>
                <a:lnTo>
                  <a:pt x="1127759" y="419480"/>
                </a:lnTo>
                <a:lnTo>
                  <a:pt x="1127759" y="139826"/>
                </a:lnTo>
                <a:lnTo>
                  <a:pt x="279653" y="139826"/>
                </a:lnTo>
                <a:lnTo>
                  <a:pt x="279653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94" name="object 129">
            <a:extLst>
              <a:ext uri="{FF2B5EF4-FFF2-40B4-BE49-F238E27FC236}">
                <a16:creationId xmlns:a16="http://schemas.microsoft.com/office/drawing/2014/main" id="{86AE9A8C-4D86-9545-8D8B-ABF751ADE4B1}"/>
              </a:ext>
            </a:extLst>
          </p:cNvPr>
          <p:cNvSpPr txBox="1"/>
          <p:nvPr/>
        </p:nvSpPr>
        <p:spPr>
          <a:xfrm>
            <a:off x="8066184" y="2928438"/>
            <a:ext cx="2987221" cy="818653"/>
          </a:xfrm>
          <a:prstGeom prst="rect">
            <a:avLst/>
          </a:prstGeom>
        </p:spPr>
        <p:txBody>
          <a:bodyPr vert="horz" wrap="square" lIns="0" tIns="23336" rIns="0" bIns="0" rtlCol="0">
            <a:spAutoFit/>
          </a:bodyPr>
          <a:lstStyle/>
          <a:p>
            <a:pPr marL="9525" defTabSz="685800" fontAlgn="auto">
              <a:spcBef>
                <a:spcPts val="183"/>
              </a:spcBef>
              <a:spcAft>
                <a:spcPts val="0"/>
              </a:spcAft>
            </a:pPr>
            <a:r>
              <a:rPr lang="en-US" sz="1400" b="1" spc="15" dirty="0">
                <a:solidFill>
                  <a:srgbClr val="42A5D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Time Series</a:t>
            </a:r>
            <a:endParaRPr lang="en-US" sz="1400" dirty="0">
              <a:solidFill>
                <a:srgbClr val="42A5D4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525" defTabSz="685800" fontAlgn="auto">
              <a:spcBef>
                <a:spcPts val="180"/>
              </a:spcBef>
              <a:spcAft>
                <a:spcPts val="0"/>
              </a:spcAft>
            </a:pPr>
            <a:r>
              <a:rPr lang="en-US" sz="1200" spc="6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Historical logs helped OpenData determine abnormal behavior well before a failure occurred.</a:t>
            </a:r>
            <a:endParaRPr sz="1200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8D138F-C3F6-3748-891F-30B97A4AA0FD}"/>
              </a:ext>
            </a:extLst>
          </p:cNvPr>
          <p:cNvGrpSpPr/>
          <p:nvPr/>
        </p:nvGrpSpPr>
        <p:grpSpPr>
          <a:xfrm>
            <a:off x="2530192" y="1503128"/>
            <a:ext cx="1010614" cy="865913"/>
            <a:chOff x="2530192" y="1503128"/>
            <a:chExt cx="1010614" cy="865913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66C216EA-207F-0A44-97C8-43FC2C4E2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0192" y="1563848"/>
              <a:ext cx="805193" cy="805193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C16D34CC-F02B-DB4A-B6AD-D6C0B8794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2889" y="1655688"/>
              <a:ext cx="358442" cy="35844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964D712D-27B9-0F4E-B729-4B6778E0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1855" y="1503128"/>
              <a:ext cx="258951" cy="258951"/>
            </a:xfrm>
            <a:prstGeom prst="rect">
              <a:avLst/>
            </a:prstGeom>
          </p:spPr>
        </p:pic>
      </p:grpSp>
      <p:sp>
        <p:nvSpPr>
          <p:cNvPr id="100" name="object 106">
            <a:extLst>
              <a:ext uri="{FF2B5EF4-FFF2-40B4-BE49-F238E27FC236}">
                <a16:creationId xmlns:a16="http://schemas.microsoft.com/office/drawing/2014/main" id="{854A344C-2709-0740-92DB-F848F5C48556}"/>
              </a:ext>
            </a:extLst>
          </p:cNvPr>
          <p:cNvSpPr/>
          <p:nvPr/>
        </p:nvSpPr>
        <p:spPr>
          <a:xfrm flipV="1">
            <a:off x="3481457" y="1928150"/>
            <a:ext cx="131239" cy="48813"/>
          </a:xfrm>
          <a:custGeom>
            <a:avLst/>
            <a:gdLst/>
            <a:ahLst/>
            <a:cxnLst/>
            <a:rect l="l" t="t" r="r" b="b"/>
            <a:pathLst>
              <a:path w="276225">
                <a:moveTo>
                  <a:pt x="0" y="0"/>
                </a:moveTo>
                <a:lnTo>
                  <a:pt x="275844" y="0"/>
                </a:lnTo>
              </a:path>
            </a:pathLst>
          </a:custGeom>
          <a:ln w="25908">
            <a:solidFill>
              <a:srgbClr val="42A5D4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101" name="object 106">
            <a:extLst>
              <a:ext uri="{FF2B5EF4-FFF2-40B4-BE49-F238E27FC236}">
                <a16:creationId xmlns:a16="http://schemas.microsoft.com/office/drawing/2014/main" id="{09C508C3-E508-914B-88AD-981DA105C02B}"/>
              </a:ext>
            </a:extLst>
          </p:cNvPr>
          <p:cNvSpPr/>
          <p:nvPr/>
        </p:nvSpPr>
        <p:spPr>
          <a:xfrm flipV="1">
            <a:off x="3481977" y="1976963"/>
            <a:ext cx="131239" cy="48813"/>
          </a:xfrm>
          <a:custGeom>
            <a:avLst/>
            <a:gdLst/>
            <a:ahLst/>
            <a:cxnLst/>
            <a:rect l="l" t="t" r="r" b="b"/>
            <a:pathLst>
              <a:path w="276225">
                <a:moveTo>
                  <a:pt x="0" y="0"/>
                </a:moveTo>
                <a:lnTo>
                  <a:pt x="275844" y="0"/>
                </a:lnTo>
              </a:path>
            </a:pathLst>
          </a:custGeom>
          <a:ln w="25908">
            <a:solidFill>
              <a:srgbClr val="42A5D4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C0476DDD-3C25-3243-BD69-39DCE05F3F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653" y="2140718"/>
            <a:ext cx="350507" cy="52288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7A9386A-730E-C44C-A755-9212770DA2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962" y="1720507"/>
            <a:ext cx="573033" cy="58516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5D477635-6F34-E64F-ABA7-31F36A7DAA1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150" y="1819620"/>
            <a:ext cx="378667" cy="378667"/>
          </a:xfrm>
          <a:prstGeom prst="rect">
            <a:avLst/>
          </a:prstGeom>
        </p:spPr>
      </p:pic>
      <p:sp>
        <p:nvSpPr>
          <p:cNvPr id="110" name="object 95">
            <a:extLst>
              <a:ext uri="{FF2B5EF4-FFF2-40B4-BE49-F238E27FC236}">
                <a16:creationId xmlns:a16="http://schemas.microsoft.com/office/drawing/2014/main" id="{D7BD3F23-3FF8-FD4B-A817-EA75AFF17F4C}"/>
              </a:ext>
            </a:extLst>
          </p:cNvPr>
          <p:cNvSpPr txBox="1"/>
          <p:nvPr/>
        </p:nvSpPr>
        <p:spPr>
          <a:xfrm>
            <a:off x="4007329" y="1168674"/>
            <a:ext cx="3728407" cy="2516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ctr" defTabSz="685800" fontAlgn="auto">
              <a:lnSpc>
                <a:spcPct val="111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Real-Time Algorithm Fault Detection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7F1846AA-FF61-684F-AAB7-717ABA85C4B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707" y="1755790"/>
            <a:ext cx="932374" cy="5042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846140-749C-554C-88B2-59710E50F60D}"/>
              </a:ext>
            </a:extLst>
          </p:cNvPr>
          <p:cNvGrpSpPr/>
          <p:nvPr/>
        </p:nvGrpSpPr>
        <p:grpSpPr>
          <a:xfrm>
            <a:off x="5594324" y="2755109"/>
            <a:ext cx="2671866" cy="2003900"/>
            <a:chOff x="8208983" y="2349311"/>
            <a:chExt cx="4249978" cy="318748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9191F04-7681-924C-88DC-96D7C9666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208983" y="2349311"/>
              <a:ext cx="4249978" cy="318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8EC584B5-C8B6-774A-B830-0B35D46CD6B9}"/>
                </a:ext>
              </a:extLst>
            </p:cNvPr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5294" y="2612209"/>
              <a:ext cx="2389784" cy="1453492"/>
            </a:xfrm>
            <a:prstGeom prst="rect">
              <a:avLst/>
            </a:prstGeom>
          </p:spPr>
        </p:pic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2F3761EF-EDD4-9B4E-B0B4-1C8A81CE99F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050" y="1896054"/>
            <a:ext cx="534520" cy="165471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36CE9E14-1219-884C-AA88-EF45C0A91E8D}"/>
              </a:ext>
            </a:extLst>
          </p:cNvPr>
          <p:cNvSpPr txBox="1"/>
          <p:nvPr/>
        </p:nvSpPr>
        <p:spPr>
          <a:xfrm>
            <a:off x="5960962" y="5003580"/>
            <a:ext cx="49771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spc="-34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Outcome</a:t>
            </a: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OpenData predictive analytics was able to notify personnel of the impending failure so maintenance could be scheduled.</a:t>
            </a:r>
          </a:p>
          <a:p>
            <a:endParaRPr lang="en-US" sz="1400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2" name="Picture 4" descr="Alert PNG Transparent Images | PNG All">
            <a:extLst>
              <a:ext uri="{FF2B5EF4-FFF2-40B4-BE49-F238E27FC236}">
                <a16:creationId xmlns:a16="http://schemas.microsoft.com/office/drawing/2014/main" id="{690EBECF-E987-E348-9E4F-A36FF4F99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816" y="1753202"/>
            <a:ext cx="792194" cy="58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8EA5AD-8B7E-FB49-BFD6-969B888C1638}"/>
              </a:ext>
            </a:extLst>
          </p:cNvPr>
          <p:cNvGrpSpPr/>
          <p:nvPr/>
        </p:nvGrpSpPr>
        <p:grpSpPr>
          <a:xfrm>
            <a:off x="4330784" y="1949962"/>
            <a:ext cx="181695" cy="132549"/>
            <a:chOff x="3995339" y="1949962"/>
            <a:chExt cx="181695" cy="132549"/>
          </a:xfrm>
        </p:grpSpPr>
        <p:sp>
          <p:nvSpPr>
            <p:cNvPr id="90" name="object 110">
              <a:extLst>
                <a:ext uri="{FF2B5EF4-FFF2-40B4-BE49-F238E27FC236}">
                  <a16:creationId xmlns:a16="http://schemas.microsoft.com/office/drawing/2014/main" id="{249F3655-ECEB-7047-9437-A2BC616D8861}"/>
                </a:ext>
              </a:extLst>
            </p:cNvPr>
            <p:cNvSpPr/>
            <p:nvPr/>
          </p:nvSpPr>
          <p:spPr>
            <a:xfrm>
              <a:off x="4094643" y="1986785"/>
              <a:ext cx="82391" cy="95726"/>
            </a:xfrm>
            <a:custGeom>
              <a:avLst/>
              <a:gdLst/>
              <a:ahLst/>
              <a:cxnLst/>
              <a:rect l="l" t="t" r="r" b="b"/>
              <a:pathLst>
                <a:path w="109854" h="127635">
                  <a:moveTo>
                    <a:pt x="0" y="0"/>
                  </a:moveTo>
                  <a:lnTo>
                    <a:pt x="0" y="127635"/>
                  </a:lnTo>
                  <a:lnTo>
                    <a:pt x="109600" y="63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A5D4"/>
            </a:solidFill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  <p:sp>
          <p:nvSpPr>
            <p:cNvPr id="117" name="object 106">
              <a:extLst>
                <a:ext uri="{FF2B5EF4-FFF2-40B4-BE49-F238E27FC236}">
                  <a16:creationId xmlns:a16="http://schemas.microsoft.com/office/drawing/2014/main" id="{60FB36F5-4B8F-BB4D-A896-6B49DCD7A037}"/>
                </a:ext>
              </a:extLst>
            </p:cNvPr>
            <p:cNvSpPr/>
            <p:nvPr/>
          </p:nvSpPr>
          <p:spPr>
            <a:xfrm flipV="1">
              <a:off x="3995339" y="1949962"/>
              <a:ext cx="101217" cy="83788"/>
            </a:xfrm>
            <a:custGeom>
              <a:avLst/>
              <a:gdLst/>
              <a:ahLst/>
              <a:cxnLst/>
              <a:rect l="l" t="t" r="r" b="b"/>
              <a:pathLst>
                <a:path w="276225">
                  <a:moveTo>
                    <a:pt x="0" y="0"/>
                  </a:moveTo>
                  <a:lnTo>
                    <a:pt x="275844" y="0"/>
                  </a:lnTo>
                </a:path>
              </a:pathLst>
            </a:custGeom>
            <a:ln w="25908">
              <a:solidFill>
                <a:srgbClr val="42A5D4"/>
              </a:solidFill>
            </a:ln>
          </p:spPr>
          <p:txBody>
            <a:bodyPr wrap="square" lIns="0" tIns="0" rIns="0" bIns="0" rtlCol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 dirty="0">
                <a:solidFill>
                  <a:prstClr val="black"/>
                </a:solidFill>
                <a:latin typeface="Corbel" panose="020B0503020204020204" pitchFamily="34" charset="0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327AA6E-ACD4-1646-BA19-0F06A56AC1C8}"/>
              </a:ext>
            </a:extLst>
          </p:cNvPr>
          <p:cNvGrpSpPr/>
          <p:nvPr/>
        </p:nvGrpSpPr>
        <p:grpSpPr>
          <a:xfrm>
            <a:off x="9882553" y="-1"/>
            <a:ext cx="1910862" cy="797169"/>
            <a:chOff x="9882553" y="-1"/>
            <a:chExt cx="1910862" cy="797169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3947779-F049-2946-8BAC-620A998D5E45}"/>
                </a:ext>
              </a:extLst>
            </p:cNvPr>
            <p:cNvSpPr/>
            <p:nvPr/>
          </p:nvSpPr>
          <p:spPr>
            <a:xfrm>
              <a:off x="9882553" y="-1"/>
              <a:ext cx="1910862" cy="7971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8B48E6E-A48B-A54D-A086-3F788EE9B293}"/>
                </a:ext>
              </a:extLst>
            </p:cNvPr>
            <p:cNvSpPr txBox="1"/>
            <p:nvPr/>
          </p:nvSpPr>
          <p:spPr>
            <a:xfrm>
              <a:off x="10186166" y="221106"/>
              <a:ext cx="15943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7DB8"/>
                </a:buClr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782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DB4FCAD-1DD9-EF41-A2D7-E5661F336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Ready to Deploy: </a:t>
            </a:r>
            <a:r>
              <a:rPr lang="en-US" dirty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Phased Deployment Strategy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214A61-2120-4E48-B421-C94493CBA6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2133" y="1174602"/>
            <a:ext cx="10688012" cy="4559300"/>
          </a:xfrm>
        </p:spPr>
        <p:txBody>
          <a:bodyPr/>
          <a:lstStyle/>
          <a:p>
            <a:pPr marL="0" lvl="1" fontAlgn="base">
              <a:spcBef>
                <a:spcPct val="0"/>
              </a:spcBef>
              <a:spcAft>
                <a:spcPts val="0"/>
              </a:spcAft>
              <a:buClr>
                <a:srgbClr val="4BA6DD"/>
              </a:buClr>
              <a:buNone/>
              <a:defRPr/>
            </a:pPr>
            <a:r>
              <a:rPr lang="en-US" sz="24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No-Risk POC</a:t>
            </a:r>
          </a:p>
          <a:p>
            <a:pPr marL="182880" lvl="2" fontAlgn="base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Prepare device lists for joint integration efforts</a:t>
            </a:r>
          </a:p>
          <a:p>
            <a:pPr marL="182880" lvl="2" fontAlgn="base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Construct and vet device templates</a:t>
            </a:r>
          </a:p>
          <a:p>
            <a:pPr marL="182880" lvl="2" fontAlgn="base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OpenData trial system hosted by Modius in cloud</a:t>
            </a:r>
          </a:p>
          <a:p>
            <a:pPr marL="0" lvl="1" fontAlgn="base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24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Purchase</a:t>
            </a:r>
          </a:p>
          <a:p>
            <a:pPr marL="182880" lvl="2" fontAlgn="base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Connect solution to your own OpenData instance</a:t>
            </a:r>
          </a:p>
          <a:p>
            <a:pPr marL="0" lvl="1" fontAlgn="base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24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Commissioning</a:t>
            </a:r>
          </a:p>
          <a:p>
            <a:pPr marL="182880" lvl="2" fontAlgn="base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Final collaboration with integration &amp; field teams</a:t>
            </a:r>
          </a:p>
          <a:p>
            <a:pPr marL="0" lvl="1" fontAlgn="base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24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Refine for expansion</a:t>
            </a:r>
          </a:p>
          <a:p>
            <a:pPr marL="182880" lvl="2" fontAlgn="base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Implement support for desired customizations</a:t>
            </a:r>
          </a:p>
          <a:p>
            <a:pPr marL="182880" lvl="2" fontAlgn="base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Federate IoT data for use by internal systems</a:t>
            </a:r>
          </a:p>
          <a:p>
            <a:endParaRPr lang="en-US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DC2C3D62-695D-CF4D-AD84-A3B102F66FE0}"/>
              </a:ext>
            </a:extLst>
          </p:cNvPr>
          <p:cNvSpPr/>
          <p:nvPr/>
        </p:nvSpPr>
        <p:spPr>
          <a:xfrm>
            <a:off x="-14324" y="1069749"/>
            <a:ext cx="12206324" cy="4153415"/>
          </a:xfrm>
          <a:custGeom>
            <a:avLst/>
            <a:gdLst/>
            <a:ahLst/>
            <a:cxnLst/>
            <a:rect l="l" t="t" r="r" b="b"/>
            <a:pathLst>
              <a:path w="12192000" h="4754880">
                <a:moveTo>
                  <a:pt x="0" y="4754880"/>
                </a:moveTo>
                <a:lnTo>
                  <a:pt x="12192000" y="4754880"/>
                </a:lnTo>
                <a:lnTo>
                  <a:pt x="12192000" y="0"/>
                </a:lnTo>
                <a:lnTo>
                  <a:pt x="0" y="0"/>
                </a:lnTo>
                <a:lnTo>
                  <a:pt x="0" y="4754880"/>
                </a:lnTo>
                <a:close/>
              </a:path>
            </a:pathLst>
          </a:custGeom>
          <a:solidFill>
            <a:srgbClr val="42A5D4">
              <a:alpha val="6000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orbel" panose="020B0503020204020204" pitchFamily="34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03021E-99EF-4F49-B980-4BB32E2E40AC}"/>
              </a:ext>
            </a:extLst>
          </p:cNvPr>
          <p:cNvSpPr/>
          <p:nvPr/>
        </p:nvSpPr>
        <p:spPr>
          <a:xfrm>
            <a:off x="6870700" y="1250065"/>
            <a:ext cx="5321299" cy="3831221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EF952-0AF8-104A-B986-E696763F3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3562" y="1377386"/>
            <a:ext cx="5198438" cy="3575614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58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295A3A-7CA0-1848-87D6-B52EA4D7507F}"/>
              </a:ext>
            </a:extLst>
          </p:cNvPr>
          <p:cNvGrpSpPr/>
          <p:nvPr/>
        </p:nvGrpSpPr>
        <p:grpSpPr>
          <a:xfrm>
            <a:off x="671040" y="3493970"/>
            <a:ext cx="9336560" cy="1771049"/>
            <a:chOff x="671040" y="3493970"/>
            <a:chExt cx="9336560" cy="17710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A03298D-E980-E747-AA79-C4C5EFC23AC0}"/>
                </a:ext>
              </a:extLst>
            </p:cNvPr>
            <p:cNvGrpSpPr/>
            <p:nvPr/>
          </p:nvGrpSpPr>
          <p:grpSpPr>
            <a:xfrm>
              <a:off x="671040" y="3493970"/>
              <a:ext cx="9336560" cy="1771049"/>
              <a:chOff x="671040" y="3407343"/>
              <a:chExt cx="9336560" cy="1771049"/>
            </a:xfrm>
          </p:grpSpPr>
          <p:sp>
            <p:nvSpPr>
              <p:cNvPr id="103" name="Rounded Rectangle 102"/>
              <p:cNvSpPr/>
              <p:nvPr/>
            </p:nvSpPr>
            <p:spPr>
              <a:xfrm>
                <a:off x="2222500" y="3407343"/>
                <a:ext cx="7785100" cy="1771049"/>
              </a:xfrm>
              <a:prstGeom prst="roundRect">
                <a:avLst>
                  <a:gd name="adj" fmla="val 0"/>
                </a:avLst>
              </a:prstGeom>
              <a:solidFill>
                <a:schemeClr val="accent3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Rounded Rectangle 140">
                <a:extLst>
                  <a:ext uri="{FF2B5EF4-FFF2-40B4-BE49-F238E27FC236}">
                    <a16:creationId xmlns:a16="http://schemas.microsoft.com/office/drawing/2014/main" id="{6D0CAC48-1096-C54A-985F-33068289BAC3}"/>
                  </a:ext>
                </a:extLst>
              </p:cNvPr>
              <p:cNvSpPr/>
              <p:nvPr/>
            </p:nvSpPr>
            <p:spPr>
              <a:xfrm>
                <a:off x="5219700" y="3735011"/>
                <a:ext cx="1531088" cy="127061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363BB6FE-0C8F-584C-8ED1-B45A1C12EE54}"/>
                  </a:ext>
                </a:extLst>
              </p:cNvPr>
              <p:cNvSpPr/>
              <p:nvPr/>
            </p:nvSpPr>
            <p:spPr>
              <a:xfrm>
                <a:off x="7056475" y="3735011"/>
                <a:ext cx="1531088" cy="127061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3408813" y="3735011"/>
                <a:ext cx="1531088" cy="127061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102"/>
              <p:cNvSpPr txBox="1">
                <a:spLocks noChangeArrowheads="1"/>
              </p:cNvSpPr>
              <p:nvPr/>
            </p:nvSpPr>
            <p:spPr bwMode="auto">
              <a:xfrm>
                <a:off x="3572895" y="3501717"/>
                <a:ext cx="1214607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200" dirty="0"/>
                  <a:t>Data Center 1</a:t>
                </a:r>
              </a:p>
            </p:txBody>
          </p:sp>
          <p:sp>
            <p:nvSpPr>
              <p:cNvPr id="65" name="TextBox 101"/>
              <p:cNvSpPr txBox="1">
                <a:spLocks noChangeArrowheads="1"/>
              </p:cNvSpPr>
              <p:nvPr/>
            </p:nvSpPr>
            <p:spPr bwMode="auto">
              <a:xfrm>
                <a:off x="671040" y="3955347"/>
                <a:ext cx="13843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sz="1600" dirty="0"/>
                  <a:t>Unlimited # of Sites &amp; Collectors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8750360" y="3621633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…</a:t>
                </a:r>
              </a:p>
            </p:txBody>
          </p:sp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CF923692-9CAE-44B6-8745-FAF43E192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52296" y="3796587"/>
                <a:ext cx="413297" cy="480590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B32E8A79-5D48-4C5E-A20E-32C7C9ADB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4281" y="3782965"/>
                <a:ext cx="413297" cy="48059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92DC1B09-9414-4209-BD13-ACEE3D908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3681" y="3778456"/>
                <a:ext cx="413297" cy="48059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F45B7FCD-4E3D-40F9-A22A-9C3B8FCB3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38284" y="3786986"/>
                <a:ext cx="413297" cy="48059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B2C48B4F-6A65-410E-964F-E67A60EE0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89590" y="3777789"/>
                <a:ext cx="413297" cy="480590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18108F06-DB61-4E82-8745-363201D8E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05551" y="3777789"/>
                <a:ext cx="413297" cy="48059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8EAF5E3F-B4B2-8840-B825-49A4C0207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56651" y="4491955"/>
                <a:ext cx="671811" cy="363019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99469A30-0E40-184B-96B0-EEE75C393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0451" y="4465752"/>
                <a:ext cx="310492" cy="384883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F42B6FD-0442-6440-8CB5-CFF891085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71596" y="4483701"/>
                <a:ext cx="289931" cy="389907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B31A02C7-A7B7-C24F-B865-E8620526B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51230" y="4464891"/>
                <a:ext cx="654236" cy="440292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A7674E3B-7765-594C-BB36-AD531F397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4867" y="4327734"/>
                <a:ext cx="692691" cy="643911"/>
              </a:xfrm>
              <a:prstGeom prst="rect">
                <a:avLst/>
              </a:prstGeom>
            </p:spPr>
          </p:pic>
          <p:sp>
            <p:nvSpPr>
              <p:cNvPr id="139" name="TextBox 102">
                <a:extLst>
                  <a:ext uri="{FF2B5EF4-FFF2-40B4-BE49-F238E27FC236}">
                    <a16:creationId xmlns:a16="http://schemas.microsoft.com/office/drawing/2014/main" id="{7D121240-988F-C94D-A55B-EF8223E2FA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5476" y="3501717"/>
                <a:ext cx="1214607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200" dirty="0"/>
                  <a:t>Data Center 2</a:t>
                </a:r>
              </a:p>
            </p:txBody>
          </p:sp>
          <p:sp>
            <p:nvSpPr>
              <p:cNvPr id="140" name="TextBox 102">
                <a:extLst>
                  <a:ext uri="{FF2B5EF4-FFF2-40B4-BE49-F238E27FC236}">
                    <a16:creationId xmlns:a16="http://schemas.microsoft.com/office/drawing/2014/main" id="{844D9750-F389-3D45-99D0-CD2068CA32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50691" y="3501717"/>
                <a:ext cx="1214607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200" dirty="0"/>
                  <a:t>Data Center 3</a:t>
                </a:r>
              </a:p>
            </p:txBody>
          </p:sp>
        </p:grp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4EF8B97B-C8AB-284B-B6C1-6E81E14C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5186" y="4609451"/>
              <a:ext cx="571850" cy="26517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Pricing for Enterprise Edition: </a:t>
            </a:r>
            <a:r>
              <a:rPr lang="en-US" dirty="0">
                <a:solidFill>
                  <a:schemeClr val="tx2"/>
                </a:solidFill>
              </a:rPr>
              <a:t>Pay Only for What You Use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383973-3150-5E45-AA27-8E646B48CB3F}"/>
              </a:ext>
            </a:extLst>
          </p:cNvPr>
          <p:cNvGrpSpPr/>
          <p:nvPr/>
        </p:nvGrpSpPr>
        <p:grpSpPr>
          <a:xfrm>
            <a:off x="582140" y="5265019"/>
            <a:ext cx="9412760" cy="951936"/>
            <a:chOff x="582140" y="5178392"/>
            <a:chExt cx="9412760" cy="951936"/>
          </a:xfrm>
        </p:grpSpPr>
        <p:sp>
          <p:nvSpPr>
            <p:cNvPr id="110" name="Rounded Rectangle 109"/>
            <p:cNvSpPr/>
            <p:nvPr/>
          </p:nvSpPr>
          <p:spPr>
            <a:xfrm>
              <a:off x="2222500" y="5178392"/>
              <a:ext cx="7772400" cy="951936"/>
            </a:xfrm>
            <a:prstGeom prst="roundRect">
              <a:avLst>
                <a:gd name="adj" fmla="val 0"/>
              </a:avLst>
            </a:prstGeom>
            <a:solidFill>
              <a:srgbClr val="42A5D4">
                <a:alpha val="17000"/>
              </a:srgbClr>
            </a:solidFill>
          </p:spPr>
          <p:txBody>
            <a:bodyPr wrap="square" lIns="0" tIns="0" rIns="0" bIns="0" rtlCol="0"/>
            <a:lstStyle/>
            <a:p>
              <a:pPr defTabSz="685800"/>
              <a:endParaRPr lang="en-US" sz="1350" dirty="0">
                <a:solidFill>
                  <a:prstClr val="black"/>
                </a:solidFill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3219657" y="5392508"/>
              <a:ext cx="5452983" cy="643509"/>
              <a:chOff x="2394381" y="5359399"/>
              <a:chExt cx="5423568" cy="749499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394381" y="5359399"/>
                <a:ext cx="489926" cy="64494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square" lIns="45720" rIns="45720" rtlCol="0">
                <a:spAutoFit/>
              </a:bodyPr>
              <a:lstStyle>
                <a:defPPr>
                  <a:defRPr lang="en-US"/>
                </a:defPPr>
                <a:lvl1pPr>
                  <a:lnSpc>
                    <a:spcPts val="700"/>
                  </a:lnSpc>
                  <a:buFont typeface="Arial" pitchFamily="34" charset="0"/>
                  <a:buChar char="•"/>
                  <a:defRPr sz="1200"/>
                </a:lvl1pPr>
              </a:lstStyle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B6BB9675-42BD-FA44-884B-FC86DE83515D}"/>
                  </a:ext>
                </a:extLst>
              </p:cNvPr>
              <p:cNvSpPr txBox="1"/>
              <p:nvPr/>
            </p:nvSpPr>
            <p:spPr>
              <a:xfrm>
                <a:off x="2951282" y="5359399"/>
                <a:ext cx="482936" cy="43583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square" lIns="45720" rIns="45720" rtlCol="0">
                <a:spAutoFit/>
              </a:bodyPr>
              <a:lstStyle/>
              <a:p>
                <a:pPr>
                  <a:lnSpc>
                    <a:spcPts val="700"/>
                  </a:lnSpc>
                  <a:buFont typeface="Arial" pitchFamily="34" charset="0"/>
                  <a:buChar char="•"/>
                </a:pPr>
                <a:r>
                  <a:rPr lang="en-US" sz="1200" dirty="0"/>
                  <a:t> ----</a:t>
                </a:r>
              </a:p>
              <a:p>
                <a:pPr>
                  <a:lnSpc>
                    <a:spcPts val="700"/>
                  </a:lnSpc>
                  <a:buFont typeface="Arial" pitchFamily="34" charset="0"/>
                  <a:buChar char="•"/>
                </a:pPr>
                <a:r>
                  <a:rPr lang="en-US" sz="1200" dirty="0"/>
                  <a:t> ----</a:t>
                </a:r>
              </a:p>
              <a:p>
                <a:pPr>
                  <a:lnSpc>
                    <a:spcPts val="700"/>
                  </a:lnSpc>
                  <a:buFont typeface="Arial" pitchFamily="34" charset="0"/>
                  <a:buChar char="•"/>
                </a:pPr>
                <a:r>
                  <a:rPr lang="en-US" sz="1200" dirty="0"/>
                  <a:t> ----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75DED56-44EC-D242-9972-F8F31EC34D15}"/>
                  </a:ext>
                </a:extLst>
              </p:cNvPr>
              <p:cNvSpPr txBox="1"/>
              <p:nvPr/>
            </p:nvSpPr>
            <p:spPr>
              <a:xfrm>
                <a:off x="3506480" y="5359399"/>
                <a:ext cx="484697" cy="5403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square" lIns="45720" rIns="45720" rtlCol="0">
                <a:spAutoFit/>
              </a:bodyPr>
              <a:lstStyle>
                <a:defPPr>
                  <a:defRPr lang="en-US"/>
                </a:defPPr>
                <a:lvl1pPr>
                  <a:lnSpc>
                    <a:spcPts val="700"/>
                  </a:lnSpc>
                  <a:buFont typeface="Arial" pitchFamily="34" charset="0"/>
                  <a:buChar char="•"/>
                  <a:defRPr sz="1200"/>
                </a:lvl1pPr>
              </a:lstStyle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5E36180-33CA-D844-821F-212175BE6260}"/>
                  </a:ext>
                </a:extLst>
              </p:cNvPr>
              <p:cNvSpPr txBox="1"/>
              <p:nvPr/>
            </p:nvSpPr>
            <p:spPr>
              <a:xfrm>
                <a:off x="4787844" y="5359399"/>
                <a:ext cx="485004" cy="64494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lnSpc>
                    <a:spcPts val="700"/>
                  </a:lnSpc>
                  <a:buFont typeface="Arial" pitchFamily="34" charset="0"/>
                  <a:buChar char="•"/>
                  <a:defRPr sz="1200"/>
                </a:lvl1pPr>
              </a:lstStyle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FE91C14-B098-184E-A9C5-1845C1D19FE9}"/>
                  </a:ext>
                </a:extLst>
              </p:cNvPr>
              <p:cNvSpPr txBox="1"/>
              <p:nvPr/>
            </p:nvSpPr>
            <p:spPr>
              <a:xfrm>
                <a:off x="4229122" y="5359399"/>
                <a:ext cx="485004" cy="43583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lnSpc>
                    <a:spcPts val="700"/>
                  </a:lnSpc>
                  <a:buFont typeface="Arial" pitchFamily="34" charset="0"/>
                  <a:buChar char="•"/>
                  <a:defRPr sz="1200"/>
                </a:lvl1pPr>
              </a:lstStyle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4262664-B4C9-AF46-9C1C-559B4D57B434}"/>
                  </a:ext>
                </a:extLst>
              </p:cNvPr>
              <p:cNvSpPr txBox="1"/>
              <p:nvPr/>
            </p:nvSpPr>
            <p:spPr>
              <a:xfrm>
                <a:off x="5339517" y="5359399"/>
                <a:ext cx="485004" cy="43583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700"/>
                  </a:lnSpc>
                  <a:buFont typeface="Arial" pitchFamily="34" charset="0"/>
                  <a:buChar char="•"/>
                </a:pPr>
                <a:r>
                  <a:rPr lang="en-US" sz="1200" dirty="0"/>
                  <a:t> ----</a:t>
                </a:r>
              </a:p>
              <a:p>
                <a:pPr>
                  <a:lnSpc>
                    <a:spcPts val="700"/>
                  </a:lnSpc>
                  <a:buFont typeface="Arial" pitchFamily="34" charset="0"/>
                  <a:buChar char="•"/>
                </a:pPr>
                <a:r>
                  <a:rPr lang="en-US" sz="1200" dirty="0"/>
                  <a:t> ----</a:t>
                </a:r>
              </a:p>
              <a:p>
                <a:pPr>
                  <a:lnSpc>
                    <a:spcPts val="700"/>
                  </a:lnSpc>
                  <a:buFont typeface="Arial" pitchFamily="34" charset="0"/>
                  <a:buChar char="•"/>
                </a:pPr>
                <a:r>
                  <a:rPr lang="en-US" sz="1200" dirty="0"/>
                  <a:t> ----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12F7A99F-3F1E-6246-9747-C4A44636F357}"/>
                  </a:ext>
                </a:extLst>
              </p:cNvPr>
              <p:cNvSpPr txBox="1"/>
              <p:nvPr/>
            </p:nvSpPr>
            <p:spPr>
              <a:xfrm>
                <a:off x="6227834" y="5359399"/>
                <a:ext cx="485004" cy="74949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lnSpc>
                    <a:spcPts val="700"/>
                  </a:lnSpc>
                  <a:buFont typeface="Arial" pitchFamily="34" charset="0"/>
                  <a:buChar char="•"/>
                  <a:defRPr sz="1200"/>
                </a:lvl1pPr>
              </a:lstStyle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6C5219A-77E7-1A4E-A652-C6FDAC8A5370}"/>
                  </a:ext>
                </a:extLst>
              </p:cNvPr>
              <p:cNvSpPr txBox="1"/>
              <p:nvPr/>
            </p:nvSpPr>
            <p:spPr>
              <a:xfrm>
                <a:off x="6784796" y="5359399"/>
                <a:ext cx="485004" cy="43583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lnSpc>
                    <a:spcPts val="700"/>
                  </a:lnSpc>
                  <a:buFont typeface="Arial" pitchFamily="34" charset="0"/>
                  <a:buChar char="•"/>
                  <a:defRPr sz="1200"/>
                </a:lvl1pPr>
              </a:lstStyle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  <a:p>
                <a:r>
                  <a:rPr lang="en-US" dirty="0"/>
                  <a:t> ----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1AEF029-7E6B-0F43-856D-46174C54EA7D}"/>
                  </a:ext>
                </a:extLst>
              </p:cNvPr>
              <p:cNvSpPr txBox="1"/>
              <p:nvPr/>
            </p:nvSpPr>
            <p:spPr>
              <a:xfrm>
                <a:off x="7332945" y="5359399"/>
                <a:ext cx="485004" cy="22673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lnSpc>
                    <a:spcPts val="700"/>
                  </a:lnSpc>
                  <a:buFont typeface="Arial" pitchFamily="34" charset="0"/>
                  <a:buChar char="•"/>
                  <a:defRPr sz="1200"/>
                </a:lvl1pPr>
              </a:lstStyle>
              <a:p>
                <a:r>
                  <a:rPr lang="en-US" dirty="0"/>
                  <a:t> ----</a:t>
                </a:r>
              </a:p>
            </p:txBody>
          </p:sp>
        </p:grpSp>
        <p:sp>
          <p:nvSpPr>
            <p:cNvPr id="66" name="TextBox 101"/>
            <p:cNvSpPr txBox="1">
              <a:spLocks noChangeArrowheads="1"/>
            </p:cNvSpPr>
            <p:nvPr/>
          </p:nvSpPr>
          <p:spPr bwMode="auto">
            <a:xfrm>
              <a:off x="582140" y="5488207"/>
              <a:ext cx="13843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 dirty="0"/>
                <a:t>Unlimited # of Points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E3E2D5-3965-344E-884F-0D71F1717270}"/>
              </a:ext>
            </a:extLst>
          </p:cNvPr>
          <p:cNvGrpSpPr/>
          <p:nvPr/>
        </p:nvGrpSpPr>
        <p:grpSpPr>
          <a:xfrm>
            <a:off x="4152458" y="2543092"/>
            <a:ext cx="6036144" cy="675691"/>
            <a:chOff x="4152458" y="2456465"/>
            <a:chExt cx="6036144" cy="675691"/>
          </a:xfrm>
        </p:grpSpPr>
        <p:sp>
          <p:nvSpPr>
            <p:cNvPr id="68" name="TextBox 101"/>
            <p:cNvSpPr txBox="1">
              <a:spLocks noChangeArrowheads="1"/>
            </p:cNvSpPr>
            <p:nvPr/>
          </p:nvSpPr>
          <p:spPr bwMode="auto">
            <a:xfrm>
              <a:off x="8804302" y="2458125"/>
              <a:ext cx="1384300" cy="674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/>
                <a:t>Pay for </a:t>
              </a:r>
              <a:br>
                <a:rPr lang="en-US" sz="1400" dirty="0"/>
              </a:br>
              <a:r>
                <a:rPr lang="en-US" sz="1400" dirty="0"/>
                <a:t># of </a:t>
              </a:r>
              <a:br>
                <a:rPr lang="en-US" sz="1400" dirty="0"/>
              </a:br>
              <a:r>
                <a:rPr lang="en-US" sz="1400" dirty="0"/>
                <a:t>Modules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1EDC735-C6D9-C446-A828-C8777865A80F}"/>
                </a:ext>
              </a:extLst>
            </p:cNvPr>
            <p:cNvSpPr/>
            <p:nvPr/>
          </p:nvSpPr>
          <p:spPr>
            <a:xfrm>
              <a:off x="4152458" y="2456465"/>
              <a:ext cx="4534342" cy="636105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4310F4-8F22-FA4E-BE1F-B83AC8E54A01}"/>
              </a:ext>
            </a:extLst>
          </p:cNvPr>
          <p:cNvGrpSpPr/>
          <p:nvPr/>
        </p:nvGrpSpPr>
        <p:grpSpPr>
          <a:xfrm>
            <a:off x="709140" y="2127183"/>
            <a:ext cx="9298460" cy="1376412"/>
            <a:chOff x="709140" y="2040556"/>
            <a:chExt cx="9298460" cy="1376412"/>
          </a:xfrm>
        </p:grpSpPr>
        <p:sp>
          <p:nvSpPr>
            <p:cNvPr id="101" name="Rounded Rectangle 100"/>
            <p:cNvSpPr/>
            <p:nvPr/>
          </p:nvSpPr>
          <p:spPr>
            <a:xfrm>
              <a:off x="2222500" y="2040556"/>
              <a:ext cx="7785100" cy="1376412"/>
            </a:xfrm>
            <a:prstGeom prst="roundRect">
              <a:avLst>
                <a:gd name="adj" fmla="val 0"/>
              </a:avLst>
            </a:prstGeom>
            <a:solidFill>
              <a:srgbClr val="42A5D4">
                <a:alpha val="17000"/>
              </a:srgbClr>
            </a:solidFill>
          </p:spPr>
          <p:txBody>
            <a:bodyPr wrap="square" lIns="0" tIns="0" rIns="0" bIns="0" rtlCol="0"/>
            <a:lstStyle/>
            <a:p>
              <a:pPr defTabSz="685800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765A775C-BA86-0B44-81DA-346F0F14CA26}"/>
                </a:ext>
              </a:extLst>
            </p:cNvPr>
            <p:cNvSpPr/>
            <p:nvPr/>
          </p:nvSpPr>
          <p:spPr>
            <a:xfrm>
              <a:off x="2222501" y="2173973"/>
              <a:ext cx="1562099" cy="1104900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685800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341392" y="2075354"/>
              <a:ext cx="4053500" cy="260487"/>
            </a:xfrm>
            <a:prstGeom prst="rect">
              <a:avLst/>
            </a:prstGeom>
            <a:noFill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OpenData Server-Side Application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74099" y="2620487"/>
              <a:ext cx="919980" cy="30480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1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Monitoring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304500" y="2620487"/>
              <a:ext cx="1053533" cy="304800"/>
            </a:xfrm>
            <a:prstGeom prst="roundRect">
              <a:avLst>
                <a:gd name="adj" fmla="val 1015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1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Power </a:t>
              </a:r>
              <a:r>
                <a:rPr lang="en-US" sz="1200" dirty="0" err="1">
                  <a:solidFill>
                    <a:schemeClr val="bg1"/>
                  </a:solidFill>
                </a:rPr>
                <a:t>Mgmt</a:t>
              </a: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464259" y="2620487"/>
              <a:ext cx="921011" cy="304800"/>
            </a:xfrm>
            <a:prstGeom prst="roundRect">
              <a:avLst>
                <a:gd name="adj" fmla="val 1015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1"/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Analytics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488583" y="2620487"/>
              <a:ext cx="1048232" cy="30480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1"/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Asset Mgmt</a:t>
              </a:r>
            </a:p>
          </p:txBody>
        </p:sp>
        <p:sp>
          <p:nvSpPr>
            <p:cNvPr id="64" name="TextBox 101"/>
            <p:cNvSpPr txBox="1">
              <a:spLocks noChangeArrowheads="1"/>
            </p:cNvSpPr>
            <p:nvPr/>
          </p:nvSpPr>
          <p:spPr bwMode="auto">
            <a:xfrm>
              <a:off x="709140" y="2410671"/>
              <a:ext cx="13843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Buy Server</a:t>
              </a:r>
            </a:p>
            <a:p>
              <a:pPr algn="r"/>
              <a:r>
                <a:rPr lang="en-US" sz="1600"/>
                <a:t>Application</a:t>
              </a:r>
            </a:p>
            <a:p>
              <a:pPr algn="r"/>
              <a:r>
                <a:rPr lang="en-US" sz="1600"/>
                <a:t>Only Once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4830881D-5C11-0941-8459-0B0A77A2C4A5}"/>
                </a:ext>
              </a:extLst>
            </p:cNvPr>
            <p:cNvSpPr txBox="1"/>
            <p:nvPr/>
          </p:nvSpPr>
          <p:spPr>
            <a:xfrm>
              <a:off x="2442818" y="2314003"/>
              <a:ext cx="122748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52388" lvl="1" fontAlgn="base">
                <a:lnSpc>
                  <a:spcPct val="90000"/>
                </a:lnSpc>
                <a:spcBef>
                  <a:spcPct val="0"/>
                </a:spcBef>
                <a:buClr>
                  <a:srgbClr val="4BA6DD"/>
                </a:buClr>
                <a:defRPr/>
              </a:pPr>
              <a:r>
                <a:rPr lang="en-US" sz="1500">
                  <a:solidFill>
                    <a:schemeClr val="bg1"/>
                  </a:solidFill>
                </a:rPr>
                <a:t>OpenData Alarm + Performance Data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AA5758-EF80-F24F-89BD-4DB484A349CC}"/>
              </a:ext>
            </a:extLst>
          </p:cNvPr>
          <p:cNvGrpSpPr/>
          <p:nvPr/>
        </p:nvGrpSpPr>
        <p:grpSpPr>
          <a:xfrm>
            <a:off x="709140" y="1084887"/>
            <a:ext cx="9298460" cy="1042296"/>
            <a:chOff x="709140" y="1084887"/>
            <a:chExt cx="9298460" cy="1042296"/>
          </a:xfrm>
        </p:grpSpPr>
        <p:sp>
          <p:nvSpPr>
            <p:cNvPr id="97" name="Rounded Rectangle 96"/>
            <p:cNvSpPr/>
            <p:nvPr/>
          </p:nvSpPr>
          <p:spPr>
            <a:xfrm>
              <a:off x="2222500" y="1084887"/>
              <a:ext cx="7785100" cy="1042296"/>
            </a:xfrm>
            <a:prstGeom prst="roundRect">
              <a:avLst>
                <a:gd name="adj" fmla="val 0"/>
              </a:avLst>
            </a:prstGeom>
            <a:solidFill>
              <a:schemeClr val="accent3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2089" y="1430259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User 2</a:t>
              </a:r>
            </a:p>
          </p:txBody>
        </p:sp>
        <p:sp>
          <p:nvSpPr>
            <p:cNvPr id="22" name="TextBox 101"/>
            <p:cNvSpPr txBox="1">
              <a:spLocks noChangeArrowheads="1"/>
            </p:cNvSpPr>
            <p:nvPr/>
          </p:nvSpPr>
          <p:spPr bwMode="auto">
            <a:xfrm>
              <a:off x="709140" y="1245609"/>
              <a:ext cx="13843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Unlimited</a:t>
              </a:r>
            </a:p>
            <a:p>
              <a:pPr algn="r"/>
              <a:r>
                <a:rPr lang="en-US" sz="1600"/>
                <a:t># of Users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720235" y="124702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…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2E0DD62-DA96-DA40-9827-C2DD29D062B7}"/>
                </a:ext>
              </a:extLst>
            </p:cNvPr>
            <p:cNvGrpSpPr/>
            <p:nvPr/>
          </p:nvGrpSpPr>
          <p:grpSpPr>
            <a:xfrm>
              <a:off x="3345969" y="1267532"/>
              <a:ext cx="1124550" cy="761362"/>
              <a:chOff x="3511069" y="1483833"/>
              <a:chExt cx="1124550" cy="761362"/>
            </a:xfrm>
          </p:grpSpPr>
          <p:pic>
            <p:nvPicPr>
              <p:cNvPr id="144" name="Picture 40">
                <a:extLst>
                  <a:ext uri="{FF2B5EF4-FFF2-40B4-BE49-F238E27FC236}">
                    <a16:creationId xmlns:a16="http://schemas.microsoft.com/office/drawing/2014/main" id="{FC7A686E-F7C2-7C48-A2CC-6B9385AF5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511069" y="1483833"/>
                <a:ext cx="1124550" cy="761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5" name="Picture 1">
                <a:extLst>
                  <a:ext uri="{FF2B5EF4-FFF2-40B4-BE49-F238E27FC236}">
                    <a16:creationId xmlns:a16="http://schemas.microsoft.com/office/drawing/2014/main" id="{5E6010AF-9284-BD44-BAC9-E588291DAA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tretch>
                <a:fillRect/>
              </a:stretch>
            </p:blipFill>
            <p:spPr bwMode="auto">
              <a:xfrm>
                <a:off x="3612031" y="1508366"/>
                <a:ext cx="891098" cy="539508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1831F298-4742-4D4C-AD38-ACC700D05E6B}"/>
                </a:ext>
              </a:extLst>
            </p:cNvPr>
            <p:cNvGrpSpPr/>
            <p:nvPr/>
          </p:nvGrpSpPr>
          <p:grpSpPr>
            <a:xfrm>
              <a:off x="5251450" y="1267532"/>
              <a:ext cx="1124550" cy="761362"/>
              <a:chOff x="3511069" y="1483833"/>
              <a:chExt cx="1124550" cy="761362"/>
            </a:xfrm>
          </p:grpSpPr>
          <p:pic>
            <p:nvPicPr>
              <p:cNvPr id="147" name="Picture 40">
                <a:extLst>
                  <a:ext uri="{FF2B5EF4-FFF2-40B4-BE49-F238E27FC236}">
                    <a16:creationId xmlns:a16="http://schemas.microsoft.com/office/drawing/2014/main" id="{85CF58C9-3F5D-E448-A158-1CBDDA7D08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511069" y="1483833"/>
                <a:ext cx="1124550" cy="761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8" name="Picture 1">
                <a:extLst>
                  <a:ext uri="{FF2B5EF4-FFF2-40B4-BE49-F238E27FC236}">
                    <a16:creationId xmlns:a16="http://schemas.microsoft.com/office/drawing/2014/main" id="{408B27B7-D2AB-EE43-9B7C-1F8BBFE6BC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tretch>
                <a:fillRect/>
              </a:stretch>
            </p:blipFill>
            <p:spPr bwMode="auto">
              <a:xfrm>
                <a:off x="3612031" y="1508366"/>
                <a:ext cx="891098" cy="539508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FC823C08-082A-124A-9A56-A8C2F6C8926B}"/>
                </a:ext>
              </a:extLst>
            </p:cNvPr>
            <p:cNvGrpSpPr/>
            <p:nvPr/>
          </p:nvGrpSpPr>
          <p:grpSpPr>
            <a:xfrm>
              <a:off x="7254241" y="1270919"/>
              <a:ext cx="1124550" cy="761362"/>
              <a:chOff x="3345123" y="1487220"/>
              <a:chExt cx="1124550" cy="761362"/>
            </a:xfrm>
          </p:grpSpPr>
          <p:pic>
            <p:nvPicPr>
              <p:cNvPr id="150" name="Picture 40">
                <a:extLst>
                  <a:ext uri="{FF2B5EF4-FFF2-40B4-BE49-F238E27FC236}">
                    <a16:creationId xmlns:a16="http://schemas.microsoft.com/office/drawing/2014/main" id="{1FF33CFB-8F31-7542-900A-81D83245C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345123" y="1487220"/>
                <a:ext cx="1124550" cy="761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1" name="Picture 1">
                <a:extLst>
                  <a:ext uri="{FF2B5EF4-FFF2-40B4-BE49-F238E27FC236}">
                    <a16:creationId xmlns:a16="http://schemas.microsoft.com/office/drawing/2014/main" id="{90AA7C6C-6605-D945-AE69-8F73B3EB50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tretch>
                <a:fillRect/>
              </a:stretch>
            </p:blipFill>
            <p:spPr bwMode="auto">
              <a:xfrm>
                <a:off x="3442698" y="1504980"/>
                <a:ext cx="891098" cy="539508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5" name="Picture 74" descr="icon_cmo.png"/>
            <p:cNvPicPr>
              <a:picLocks noChangeAspect="1"/>
            </p:cNvPicPr>
            <p:nvPr/>
          </p:nvPicPr>
          <p:blipFill>
            <a:blip r:embed="rId1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5895" y="1557426"/>
              <a:ext cx="559952" cy="502920"/>
            </a:xfrm>
            <a:prstGeom prst="rect">
              <a:avLst/>
            </a:prstGeom>
          </p:spPr>
        </p:pic>
        <p:pic>
          <p:nvPicPr>
            <p:cNvPr id="78" name="Picture 77" descr="person_tech_blk.png"/>
            <p:cNvPicPr>
              <a:picLocks noChangeAspect="1"/>
            </p:cNvPicPr>
            <p:nvPr/>
          </p:nvPicPr>
          <p:blipFill>
            <a:blip r:embed="rId1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7485" y="1537893"/>
              <a:ext cx="621792" cy="503355"/>
            </a:xfrm>
            <a:prstGeom prst="rect">
              <a:avLst/>
            </a:prstGeom>
          </p:spPr>
        </p:pic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47941A09-DEB2-4547-A9E1-913D5A00AE66}"/>
                </a:ext>
              </a:extLst>
            </p:cNvPr>
            <p:cNvSpPr txBox="1"/>
            <p:nvPr/>
          </p:nvSpPr>
          <p:spPr>
            <a:xfrm>
              <a:off x="2849880" y="1430259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User 1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FE2C7DF3-6184-9F46-8FC3-FC931A8F5A73}"/>
                </a:ext>
              </a:extLst>
            </p:cNvPr>
            <p:cNvSpPr txBox="1"/>
            <p:nvPr/>
          </p:nvSpPr>
          <p:spPr>
            <a:xfrm>
              <a:off x="6640629" y="1430259"/>
              <a:ext cx="5998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User 3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930749D-5F89-9C4A-8186-5BF519D2654E}"/>
                </a:ext>
              </a:extLst>
            </p:cNvPr>
            <p:cNvGrpSpPr/>
            <p:nvPr/>
          </p:nvGrpSpPr>
          <p:grpSpPr>
            <a:xfrm>
              <a:off x="7993400" y="1496035"/>
              <a:ext cx="622966" cy="563987"/>
              <a:chOff x="7993400" y="1496035"/>
              <a:chExt cx="622966" cy="563987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8216055" y="1636734"/>
                <a:ext cx="199812" cy="1275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 descr="person_it_blk.png"/>
              <p:cNvPicPr>
                <a:picLocks noChangeAspect="1"/>
              </p:cNvPicPr>
              <p:nvPr/>
            </p:nvPicPr>
            <p:blipFill>
              <a:blip r:embed="rId15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93400" y="1496035"/>
                <a:ext cx="622966" cy="563987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A6616E-A6D1-A14C-BA3C-A3334DFC55DE}"/>
              </a:ext>
            </a:extLst>
          </p:cNvPr>
          <p:cNvGrpSpPr/>
          <p:nvPr/>
        </p:nvGrpSpPr>
        <p:grpSpPr>
          <a:xfrm>
            <a:off x="3200400" y="4381649"/>
            <a:ext cx="6610984" cy="786781"/>
            <a:chOff x="3200400" y="4295022"/>
            <a:chExt cx="6610984" cy="786781"/>
          </a:xfrm>
        </p:grpSpPr>
        <p:sp>
          <p:nvSpPr>
            <p:cNvPr id="74" name="TextBox 101"/>
            <p:cNvSpPr txBox="1">
              <a:spLocks noChangeArrowheads="1"/>
            </p:cNvSpPr>
            <p:nvPr/>
          </p:nvSpPr>
          <p:spPr bwMode="auto">
            <a:xfrm>
              <a:off x="8804302" y="4295022"/>
              <a:ext cx="1007082" cy="674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/>
                <a:t>Pay for </a:t>
              </a:r>
              <a:br>
                <a:rPr lang="en-US" sz="1400" dirty="0"/>
              </a:br>
              <a:r>
                <a:rPr lang="en-US" sz="1400" dirty="0"/>
                <a:t># of </a:t>
              </a:r>
              <a:br>
                <a:rPr lang="en-US" sz="1400" dirty="0"/>
              </a:br>
              <a:r>
                <a:rPr lang="en-US" sz="1400" dirty="0"/>
                <a:t>Devices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244CEAB-4330-3146-9971-93FD1F31A1CF}"/>
                </a:ext>
              </a:extLst>
            </p:cNvPr>
            <p:cNvSpPr/>
            <p:nvPr/>
          </p:nvSpPr>
          <p:spPr>
            <a:xfrm>
              <a:off x="3200400" y="4323347"/>
              <a:ext cx="5537199" cy="758456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805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26895-5EDF-3E48-B349-98DC64F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Open Data: </a:t>
            </a:r>
            <a:r>
              <a:rPr lang="en-US">
                <a:solidFill>
                  <a:schemeClr val="tx2"/>
                </a:solidFill>
              </a:rPr>
              <a:t>Enterprise Platform with Application Modules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80227-B2BE-284F-B97E-A6AE045ED3CB}"/>
              </a:ext>
            </a:extLst>
          </p:cNvPr>
          <p:cNvSpPr/>
          <p:nvPr/>
        </p:nvSpPr>
        <p:spPr>
          <a:xfrm>
            <a:off x="584200" y="2627376"/>
            <a:ext cx="1545336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Condition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Monitoring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CF1244-B9EB-4B48-B819-6C47EFD688D7}"/>
              </a:ext>
            </a:extLst>
          </p:cNvPr>
          <p:cNvSpPr/>
          <p:nvPr/>
        </p:nvSpPr>
        <p:spPr>
          <a:xfrm>
            <a:off x="3890192" y="2627376"/>
            <a:ext cx="1545336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Environmental Management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5979C8-9426-AC43-967F-18AB3183523C}"/>
              </a:ext>
            </a:extLst>
          </p:cNvPr>
          <p:cNvSpPr/>
          <p:nvPr/>
        </p:nvSpPr>
        <p:spPr>
          <a:xfrm>
            <a:off x="2241369" y="2627376"/>
            <a:ext cx="1545336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Power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A087CB-BC46-6B4B-BF5A-0B6C68E56C14}"/>
              </a:ext>
            </a:extLst>
          </p:cNvPr>
          <p:cNvSpPr/>
          <p:nvPr/>
        </p:nvSpPr>
        <p:spPr>
          <a:xfrm>
            <a:off x="592908" y="1287417"/>
            <a:ext cx="5096692" cy="54138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Web Portal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754CB4F-D307-FE43-8705-2EAD71186D84}"/>
              </a:ext>
            </a:extLst>
          </p:cNvPr>
          <p:cNvSpPr/>
          <p:nvPr/>
        </p:nvSpPr>
        <p:spPr>
          <a:xfrm>
            <a:off x="5816600" y="1287417"/>
            <a:ext cx="5054600" cy="54138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Application Integration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D4D05-518C-EB49-899E-CB4C60C6D324}"/>
              </a:ext>
            </a:extLst>
          </p:cNvPr>
          <p:cNvSpPr/>
          <p:nvPr/>
        </p:nvSpPr>
        <p:spPr>
          <a:xfrm>
            <a:off x="592908" y="1961388"/>
            <a:ext cx="10290992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Dashboard, Reporting and Visualization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6917D51-2A81-0F4B-9355-2031A7852229}"/>
              </a:ext>
            </a:extLst>
          </p:cNvPr>
          <p:cNvSpPr/>
          <p:nvPr/>
        </p:nvSpPr>
        <p:spPr>
          <a:xfrm>
            <a:off x="5537200" y="2627376"/>
            <a:ext cx="1545336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Asset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18A40F-F088-184C-8B99-4726A2CA90AD}"/>
              </a:ext>
            </a:extLst>
          </p:cNvPr>
          <p:cNvSpPr/>
          <p:nvPr/>
        </p:nvSpPr>
        <p:spPr>
          <a:xfrm>
            <a:off x="8805092" y="2627376"/>
            <a:ext cx="1545336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Predictive Analytics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5E5EA7C-E311-A74C-83B7-F329C17DC9FB}"/>
              </a:ext>
            </a:extLst>
          </p:cNvPr>
          <p:cNvSpPr/>
          <p:nvPr/>
        </p:nvSpPr>
        <p:spPr>
          <a:xfrm>
            <a:off x="7194369" y="2627376"/>
            <a:ext cx="1545336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Analytics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and BI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A1C957B-74AD-EB40-AC1A-8A9F74DB3814}"/>
              </a:ext>
            </a:extLst>
          </p:cNvPr>
          <p:cNvSpPr/>
          <p:nvPr/>
        </p:nvSpPr>
        <p:spPr>
          <a:xfrm>
            <a:off x="592908" y="3336036"/>
            <a:ext cx="9754407" cy="5334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Dashboard, Reporting and Visualization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FC5BE61-89FD-4D4D-9CF3-2C4C8F3169C9}"/>
              </a:ext>
            </a:extLst>
          </p:cNvPr>
          <p:cNvSpPr/>
          <p:nvPr/>
        </p:nvSpPr>
        <p:spPr>
          <a:xfrm>
            <a:off x="592908" y="4002024"/>
            <a:ext cx="9754407" cy="5334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Event Processing and Analytics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7B52C2B-0DAD-6A4F-BF83-A3D8C762EA75}"/>
              </a:ext>
            </a:extLst>
          </p:cNvPr>
          <p:cNvSpPr/>
          <p:nvPr/>
        </p:nvSpPr>
        <p:spPr>
          <a:xfrm>
            <a:off x="592908" y="4668012"/>
            <a:ext cx="9754407" cy="5334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Aggregation, Message Broker, Enterprise Service Bus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6E3C1FF-D1BB-C646-8A98-96A3F1F3E198}"/>
              </a:ext>
            </a:extLst>
          </p:cNvPr>
          <p:cNvSpPr/>
          <p:nvPr/>
        </p:nvSpPr>
        <p:spPr>
          <a:xfrm>
            <a:off x="592908" y="5333997"/>
            <a:ext cx="315468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Device/Sensor integration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&amp; Data Normalization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1A7007F-5C4A-244E-80D7-6344CC225879}"/>
              </a:ext>
            </a:extLst>
          </p:cNvPr>
          <p:cNvSpPr/>
          <p:nvPr/>
        </p:nvSpPr>
        <p:spPr>
          <a:xfrm>
            <a:off x="3860800" y="5333997"/>
            <a:ext cx="315468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Device/Sensor integration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&amp; Data Normalization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2520095-E1F7-6241-A942-73EA11464ED7}"/>
              </a:ext>
            </a:extLst>
          </p:cNvPr>
          <p:cNvSpPr/>
          <p:nvPr/>
        </p:nvSpPr>
        <p:spPr>
          <a:xfrm>
            <a:off x="7150100" y="5333997"/>
            <a:ext cx="321818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Device/Sensor Integration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&amp; Data Normalization</a:t>
            </a:r>
          </a:p>
        </p:txBody>
      </p:sp>
      <p:sp>
        <p:nvSpPr>
          <p:cNvPr id="81" name="Rectangle 36">
            <a:extLst>
              <a:ext uri="{FF2B5EF4-FFF2-40B4-BE49-F238E27FC236}">
                <a16:creationId xmlns:a16="http://schemas.microsoft.com/office/drawing/2014/main" id="{F194D0F2-F742-EB48-8089-40F5AE519AF2}"/>
              </a:ext>
            </a:extLst>
          </p:cNvPr>
          <p:cNvSpPr/>
          <p:nvPr/>
        </p:nvSpPr>
        <p:spPr>
          <a:xfrm rot="5400000">
            <a:off x="8953498" y="3320689"/>
            <a:ext cx="4584703" cy="483326"/>
          </a:xfrm>
          <a:custGeom>
            <a:avLst/>
            <a:gdLst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0 w 2886892"/>
              <a:gd name="connsiteY3" fmla="*/ 1463040 h 1463040"/>
              <a:gd name="connsiteX4" fmla="*/ 0 w 2886892"/>
              <a:gd name="connsiteY4" fmla="*/ 0 h 1463040"/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1645920 w 2886892"/>
              <a:gd name="connsiteY3" fmla="*/ 1463040 h 1463040"/>
              <a:gd name="connsiteX4" fmla="*/ 0 w 2886892"/>
              <a:gd name="connsiteY4" fmla="*/ 1463040 h 1463040"/>
              <a:gd name="connsiteX5" fmla="*/ 0 w 2886892"/>
              <a:gd name="connsiteY5" fmla="*/ 0 h 1463040"/>
              <a:gd name="connsiteX0" fmla="*/ 0 w 2886892"/>
              <a:gd name="connsiteY0" fmla="*/ 1463040 h 1554480"/>
              <a:gd name="connsiteX1" fmla="*/ 0 w 2886892"/>
              <a:gd name="connsiteY1" fmla="*/ 0 h 1554480"/>
              <a:gd name="connsiteX2" fmla="*/ 2886892 w 2886892"/>
              <a:gd name="connsiteY2" fmla="*/ 0 h 1554480"/>
              <a:gd name="connsiteX3" fmla="*/ 2886892 w 2886892"/>
              <a:gd name="connsiteY3" fmla="*/ 1463040 h 1554480"/>
              <a:gd name="connsiteX4" fmla="*/ 1737360 w 2886892"/>
              <a:gd name="connsiteY4" fmla="*/ 1554480 h 1554480"/>
              <a:gd name="connsiteX0" fmla="*/ 0 w 2886892"/>
              <a:gd name="connsiteY0" fmla="*/ 1463040 h 1463040"/>
              <a:gd name="connsiteX1" fmla="*/ 0 w 2886892"/>
              <a:gd name="connsiteY1" fmla="*/ 0 h 1463040"/>
              <a:gd name="connsiteX2" fmla="*/ 2886892 w 2886892"/>
              <a:gd name="connsiteY2" fmla="*/ 0 h 1463040"/>
              <a:gd name="connsiteX3" fmla="*/ 2886892 w 2886892"/>
              <a:gd name="connsiteY3" fmla="*/ 146304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92" h="1463040">
                <a:moveTo>
                  <a:pt x="0" y="1463040"/>
                </a:moveTo>
                <a:lnTo>
                  <a:pt x="0" y="0"/>
                </a:lnTo>
                <a:lnTo>
                  <a:pt x="2886892" y="0"/>
                </a:lnTo>
                <a:lnTo>
                  <a:pt x="2886892" y="1463040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36">
            <a:extLst>
              <a:ext uri="{FF2B5EF4-FFF2-40B4-BE49-F238E27FC236}">
                <a16:creationId xmlns:a16="http://schemas.microsoft.com/office/drawing/2014/main" id="{CF46E32B-66EE-8E4F-A410-412E45BB9EB1}"/>
              </a:ext>
            </a:extLst>
          </p:cNvPr>
          <p:cNvSpPr/>
          <p:nvPr/>
        </p:nvSpPr>
        <p:spPr>
          <a:xfrm rot="5400000">
            <a:off x="9030063" y="4025542"/>
            <a:ext cx="3251199" cy="432526"/>
          </a:xfrm>
          <a:custGeom>
            <a:avLst/>
            <a:gdLst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0 w 2886892"/>
              <a:gd name="connsiteY3" fmla="*/ 1463040 h 1463040"/>
              <a:gd name="connsiteX4" fmla="*/ 0 w 2886892"/>
              <a:gd name="connsiteY4" fmla="*/ 0 h 1463040"/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1645920 w 2886892"/>
              <a:gd name="connsiteY3" fmla="*/ 1463040 h 1463040"/>
              <a:gd name="connsiteX4" fmla="*/ 0 w 2886892"/>
              <a:gd name="connsiteY4" fmla="*/ 1463040 h 1463040"/>
              <a:gd name="connsiteX5" fmla="*/ 0 w 2886892"/>
              <a:gd name="connsiteY5" fmla="*/ 0 h 1463040"/>
              <a:gd name="connsiteX0" fmla="*/ 0 w 2886892"/>
              <a:gd name="connsiteY0" fmla="*/ 1463040 h 1554480"/>
              <a:gd name="connsiteX1" fmla="*/ 0 w 2886892"/>
              <a:gd name="connsiteY1" fmla="*/ 0 h 1554480"/>
              <a:gd name="connsiteX2" fmla="*/ 2886892 w 2886892"/>
              <a:gd name="connsiteY2" fmla="*/ 0 h 1554480"/>
              <a:gd name="connsiteX3" fmla="*/ 2886892 w 2886892"/>
              <a:gd name="connsiteY3" fmla="*/ 1463040 h 1554480"/>
              <a:gd name="connsiteX4" fmla="*/ 1737360 w 2886892"/>
              <a:gd name="connsiteY4" fmla="*/ 1554480 h 1554480"/>
              <a:gd name="connsiteX0" fmla="*/ 0 w 2886892"/>
              <a:gd name="connsiteY0" fmla="*/ 1463040 h 1463040"/>
              <a:gd name="connsiteX1" fmla="*/ 0 w 2886892"/>
              <a:gd name="connsiteY1" fmla="*/ 0 h 1463040"/>
              <a:gd name="connsiteX2" fmla="*/ 2886892 w 2886892"/>
              <a:gd name="connsiteY2" fmla="*/ 0 h 1463040"/>
              <a:gd name="connsiteX3" fmla="*/ 2886892 w 2886892"/>
              <a:gd name="connsiteY3" fmla="*/ 146304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92" h="1463040">
                <a:moveTo>
                  <a:pt x="0" y="1463040"/>
                </a:moveTo>
                <a:lnTo>
                  <a:pt x="0" y="0"/>
                </a:lnTo>
                <a:lnTo>
                  <a:pt x="2886892" y="0"/>
                </a:lnTo>
                <a:lnTo>
                  <a:pt x="2886892" y="1463040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28D4E01-0038-164A-A391-629A910AFE3D}"/>
              </a:ext>
            </a:extLst>
          </p:cNvPr>
          <p:cNvSpPr/>
          <p:nvPr/>
        </p:nvSpPr>
        <p:spPr>
          <a:xfrm rot="16200000">
            <a:off x="9865091" y="3896086"/>
            <a:ext cx="1968498" cy="526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Device Integration &amp; Sensor normalization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C6A2FD6-00D8-6440-9E3D-C5008BE81481}"/>
              </a:ext>
            </a:extLst>
          </p:cNvPr>
          <p:cNvSpPr/>
          <p:nvPr/>
        </p:nvSpPr>
        <p:spPr>
          <a:xfrm rot="16200000">
            <a:off x="9918702" y="3302003"/>
            <a:ext cx="3136900" cy="11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Identity and Access Management</a:t>
            </a:r>
          </a:p>
        </p:txBody>
      </p:sp>
    </p:spTree>
    <p:extLst>
      <p:ext uri="{BB962C8B-B14F-4D97-AF65-F5344CB8AC3E}">
        <p14:creationId xmlns:p14="http://schemas.microsoft.com/office/powerpoint/2010/main" val="852502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E88860-1D5A-944A-AD55-4F03385212EF}"/>
              </a:ext>
            </a:extLst>
          </p:cNvPr>
          <p:cNvCxnSpPr>
            <a:cxnSpLocks/>
          </p:cNvCxnSpPr>
          <p:nvPr/>
        </p:nvCxnSpPr>
        <p:spPr>
          <a:xfrm>
            <a:off x="8487592" y="1960517"/>
            <a:ext cx="1064622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401A29-F177-524D-B2B9-CC0A8698C003}"/>
              </a:ext>
            </a:extLst>
          </p:cNvPr>
          <p:cNvCxnSpPr>
            <a:cxnSpLocks/>
          </p:cNvCxnSpPr>
          <p:nvPr/>
        </p:nvCxnSpPr>
        <p:spPr>
          <a:xfrm>
            <a:off x="8487592" y="2798717"/>
            <a:ext cx="103849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36">
            <a:extLst>
              <a:ext uri="{FF2B5EF4-FFF2-40B4-BE49-F238E27FC236}">
                <a16:creationId xmlns:a16="http://schemas.microsoft.com/office/drawing/2014/main" id="{EBA846C4-FE6F-C749-A04F-F36125777A9C}"/>
              </a:ext>
            </a:extLst>
          </p:cNvPr>
          <p:cNvSpPr/>
          <p:nvPr/>
        </p:nvSpPr>
        <p:spPr>
          <a:xfrm>
            <a:off x="1104899" y="1264557"/>
            <a:ext cx="7625633" cy="483326"/>
          </a:xfrm>
          <a:custGeom>
            <a:avLst/>
            <a:gdLst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0 w 2886892"/>
              <a:gd name="connsiteY3" fmla="*/ 1463040 h 1463040"/>
              <a:gd name="connsiteX4" fmla="*/ 0 w 2886892"/>
              <a:gd name="connsiteY4" fmla="*/ 0 h 1463040"/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1645920 w 2886892"/>
              <a:gd name="connsiteY3" fmla="*/ 1463040 h 1463040"/>
              <a:gd name="connsiteX4" fmla="*/ 0 w 2886892"/>
              <a:gd name="connsiteY4" fmla="*/ 1463040 h 1463040"/>
              <a:gd name="connsiteX5" fmla="*/ 0 w 2886892"/>
              <a:gd name="connsiteY5" fmla="*/ 0 h 1463040"/>
              <a:gd name="connsiteX0" fmla="*/ 0 w 2886892"/>
              <a:gd name="connsiteY0" fmla="*/ 1463040 h 1554480"/>
              <a:gd name="connsiteX1" fmla="*/ 0 w 2886892"/>
              <a:gd name="connsiteY1" fmla="*/ 0 h 1554480"/>
              <a:gd name="connsiteX2" fmla="*/ 2886892 w 2886892"/>
              <a:gd name="connsiteY2" fmla="*/ 0 h 1554480"/>
              <a:gd name="connsiteX3" fmla="*/ 2886892 w 2886892"/>
              <a:gd name="connsiteY3" fmla="*/ 1463040 h 1554480"/>
              <a:gd name="connsiteX4" fmla="*/ 1737360 w 2886892"/>
              <a:gd name="connsiteY4" fmla="*/ 1554480 h 1554480"/>
              <a:gd name="connsiteX0" fmla="*/ 0 w 2886892"/>
              <a:gd name="connsiteY0" fmla="*/ 1463040 h 1463040"/>
              <a:gd name="connsiteX1" fmla="*/ 0 w 2886892"/>
              <a:gd name="connsiteY1" fmla="*/ 0 h 1463040"/>
              <a:gd name="connsiteX2" fmla="*/ 2886892 w 2886892"/>
              <a:gd name="connsiteY2" fmla="*/ 0 h 1463040"/>
              <a:gd name="connsiteX3" fmla="*/ 2886892 w 2886892"/>
              <a:gd name="connsiteY3" fmla="*/ 146304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92" h="1463040">
                <a:moveTo>
                  <a:pt x="0" y="1463040"/>
                </a:moveTo>
                <a:lnTo>
                  <a:pt x="0" y="0"/>
                </a:lnTo>
                <a:lnTo>
                  <a:pt x="2886892" y="0"/>
                </a:lnTo>
                <a:lnTo>
                  <a:pt x="2886892" y="1463040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26895-5EDF-3E48-B349-98DC64F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Open Data: </a:t>
            </a:r>
            <a:r>
              <a:rPr lang="en-US">
                <a:solidFill>
                  <a:schemeClr val="tx2"/>
                </a:solidFill>
              </a:rPr>
              <a:t>Architecture Components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423095-3342-AF4B-AF51-260AC52C8E0D}"/>
              </a:ext>
            </a:extLst>
          </p:cNvPr>
          <p:cNvSpPr/>
          <p:nvPr/>
        </p:nvSpPr>
        <p:spPr>
          <a:xfrm>
            <a:off x="1333500" y="1681117"/>
            <a:ext cx="2108200" cy="57948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Integrated Charting and Reporting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80227-B2BE-284F-B97E-A6AE045ED3CB}"/>
              </a:ext>
            </a:extLst>
          </p:cNvPr>
          <p:cNvSpPr/>
          <p:nvPr/>
        </p:nvSpPr>
        <p:spPr>
          <a:xfrm>
            <a:off x="1320800" y="2519317"/>
            <a:ext cx="2108200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Computed Metrics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CF1244-B9EB-4B48-B819-6C47EFD688D7}"/>
              </a:ext>
            </a:extLst>
          </p:cNvPr>
          <p:cNvSpPr/>
          <p:nvPr/>
        </p:nvSpPr>
        <p:spPr>
          <a:xfrm>
            <a:off x="6417492" y="2519317"/>
            <a:ext cx="2108200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3rd Party Event </a:t>
            </a:r>
            <a:r>
              <a:rPr lang="en-US" sz="1600" err="1">
                <a:solidFill>
                  <a:schemeClr val="bg1"/>
                </a:solidFill>
              </a:rPr>
              <a:t>Mgt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F57F14-A560-054E-BA1A-7C33B5FD4FE6}"/>
              </a:ext>
            </a:extLst>
          </p:cNvPr>
          <p:cNvSpPr/>
          <p:nvPr/>
        </p:nvSpPr>
        <p:spPr>
          <a:xfrm>
            <a:off x="6417492" y="1668417"/>
            <a:ext cx="2108200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Web Services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3656D2-1AA7-A24F-B871-A367F3833DBB}"/>
              </a:ext>
            </a:extLst>
          </p:cNvPr>
          <p:cNvSpPr/>
          <p:nvPr/>
        </p:nvSpPr>
        <p:spPr>
          <a:xfrm>
            <a:off x="3994695" y="1081678"/>
            <a:ext cx="1701800" cy="406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User Console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DFFB06-0D8C-FD4A-8F7F-56E3460AE3B7}"/>
              </a:ext>
            </a:extLst>
          </p:cNvPr>
          <p:cNvGrpSpPr/>
          <p:nvPr/>
        </p:nvGrpSpPr>
        <p:grpSpPr>
          <a:xfrm>
            <a:off x="4454813" y="1516193"/>
            <a:ext cx="847620" cy="1016617"/>
            <a:chOff x="5210644" y="1643193"/>
            <a:chExt cx="847620" cy="10166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A6C482-CB83-B64F-B9B9-5FD3A635A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0644" y="1643193"/>
              <a:ext cx="749808" cy="66582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C3E500E-E86B-5C46-A1E5-3859C6CC507C}"/>
                </a:ext>
              </a:extLst>
            </p:cNvPr>
            <p:cNvSpPr/>
            <p:nvPr/>
          </p:nvSpPr>
          <p:spPr>
            <a:xfrm>
              <a:off x="5262986" y="2330199"/>
              <a:ext cx="795278" cy="32961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>
                <a:lnSpc>
                  <a:spcPct val="80000"/>
                </a:lnSpc>
              </a:pPr>
              <a:r>
                <a:rPr lang="en-US" sz="1600">
                  <a:solidFill>
                    <a:schemeClr val="tx1"/>
                  </a:solidFill>
                  <a:cs typeface="Helvetica Light"/>
                </a:rPr>
                <a:t>SQLdb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A1E12BB-C06A-1143-A9D5-A97820084237}"/>
              </a:ext>
            </a:extLst>
          </p:cNvPr>
          <p:cNvSpPr/>
          <p:nvPr/>
        </p:nvSpPr>
        <p:spPr>
          <a:xfrm>
            <a:off x="956854" y="4076336"/>
            <a:ext cx="2886892" cy="1542586"/>
          </a:xfrm>
          <a:custGeom>
            <a:avLst/>
            <a:gdLst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0 w 2886892"/>
              <a:gd name="connsiteY3" fmla="*/ 1463040 h 1463040"/>
              <a:gd name="connsiteX4" fmla="*/ 0 w 2886892"/>
              <a:gd name="connsiteY4" fmla="*/ 0 h 1463040"/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1645920 w 2886892"/>
              <a:gd name="connsiteY3" fmla="*/ 1463040 h 1463040"/>
              <a:gd name="connsiteX4" fmla="*/ 0 w 2886892"/>
              <a:gd name="connsiteY4" fmla="*/ 1463040 h 1463040"/>
              <a:gd name="connsiteX5" fmla="*/ 0 w 2886892"/>
              <a:gd name="connsiteY5" fmla="*/ 0 h 1463040"/>
              <a:gd name="connsiteX0" fmla="*/ 0 w 2886892"/>
              <a:gd name="connsiteY0" fmla="*/ 1463040 h 1554480"/>
              <a:gd name="connsiteX1" fmla="*/ 0 w 2886892"/>
              <a:gd name="connsiteY1" fmla="*/ 0 h 1554480"/>
              <a:gd name="connsiteX2" fmla="*/ 2886892 w 2886892"/>
              <a:gd name="connsiteY2" fmla="*/ 0 h 1554480"/>
              <a:gd name="connsiteX3" fmla="*/ 2886892 w 2886892"/>
              <a:gd name="connsiteY3" fmla="*/ 1463040 h 1554480"/>
              <a:gd name="connsiteX4" fmla="*/ 1737360 w 2886892"/>
              <a:gd name="connsiteY4" fmla="*/ 1554480 h 1554480"/>
              <a:gd name="connsiteX0" fmla="*/ 0 w 2886892"/>
              <a:gd name="connsiteY0" fmla="*/ 1463040 h 1463040"/>
              <a:gd name="connsiteX1" fmla="*/ 0 w 2886892"/>
              <a:gd name="connsiteY1" fmla="*/ 0 h 1463040"/>
              <a:gd name="connsiteX2" fmla="*/ 2886892 w 2886892"/>
              <a:gd name="connsiteY2" fmla="*/ 0 h 1463040"/>
              <a:gd name="connsiteX3" fmla="*/ 2886892 w 2886892"/>
              <a:gd name="connsiteY3" fmla="*/ 146304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92" h="1463040">
                <a:moveTo>
                  <a:pt x="0" y="1463040"/>
                </a:moveTo>
                <a:lnTo>
                  <a:pt x="0" y="0"/>
                </a:lnTo>
                <a:lnTo>
                  <a:pt x="2886892" y="0"/>
                </a:lnTo>
                <a:lnTo>
                  <a:pt x="2886892" y="1463040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67C493F-35CA-D44A-ADAB-03071124CC25}"/>
              </a:ext>
            </a:extLst>
          </p:cNvPr>
          <p:cNvSpPr/>
          <p:nvPr/>
        </p:nvSpPr>
        <p:spPr>
          <a:xfrm>
            <a:off x="1218111" y="4324531"/>
            <a:ext cx="1071155" cy="613954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Collector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A8B5037C-B589-354E-B3BF-CDFB6BC65A56}"/>
              </a:ext>
            </a:extLst>
          </p:cNvPr>
          <p:cNvSpPr/>
          <p:nvPr/>
        </p:nvSpPr>
        <p:spPr>
          <a:xfrm>
            <a:off x="2476500" y="4324531"/>
            <a:ext cx="1071155" cy="613954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Collector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8872053-8488-C04B-A16A-AD525F7C0A4A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1753689" y="3906519"/>
            <a:ext cx="0" cy="4180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A68765-8EBA-814A-BE3E-93361B1C9209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3009900" y="3906519"/>
            <a:ext cx="2178" cy="4180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0C1E1C5-23DC-FE41-87F3-206734056645}"/>
              </a:ext>
            </a:extLst>
          </p:cNvPr>
          <p:cNvSpPr txBox="1"/>
          <p:nvPr/>
        </p:nvSpPr>
        <p:spPr>
          <a:xfrm>
            <a:off x="1218111" y="4977671"/>
            <a:ext cx="97975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tx2"/>
                </a:solidFill>
              </a:rPr>
              <a:t>BACnet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588DAE-020F-D541-9BF5-5D49AE2CF38F}"/>
              </a:ext>
            </a:extLst>
          </p:cNvPr>
          <p:cNvSpPr txBox="1"/>
          <p:nvPr/>
        </p:nvSpPr>
        <p:spPr>
          <a:xfrm>
            <a:off x="2411185" y="4977671"/>
            <a:ext cx="119776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tx2"/>
                </a:solidFill>
              </a:rPr>
              <a:t>MODBUS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5979C8-9426-AC43-967F-18AB3183523C}"/>
              </a:ext>
            </a:extLst>
          </p:cNvPr>
          <p:cNvSpPr/>
          <p:nvPr/>
        </p:nvSpPr>
        <p:spPr>
          <a:xfrm>
            <a:off x="3841569" y="2519317"/>
            <a:ext cx="2108200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Event Manager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C9A8EB3-7628-1F45-9B67-7AF0076599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21" y="5378660"/>
            <a:ext cx="780915" cy="42197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12B7DB-7C42-C446-9F0E-1581C6F233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860" y="5375106"/>
            <a:ext cx="374894" cy="464715"/>
          </a:xfrm>
          <a:prstGeom prst="rect">
            <a:avLst/>
          </a:prstGeom>
        </p:spPr>
      </p:pic>
      <p:sp>
        <p:nvSpPr>
          <p:cNvPr id="54" name="Rectangle 36">
            <a:extLst>
              <a:ext uri="{FF2B5EF4-FFF2-40B4-BE49-F238E27FC236}">
                <a16:creationId xmlns:a16="http://schemas.microsoft.com/office/drawing/2014/main" id="{C711AAEF-F8FE-0246-920D-33507AFC7101}"/>
              </a:ext>
            </a:extLst>
          </p:cNvPr>
          <p:cNvSpPr/>
          <p:nvPr/>
        </p:nvSpPr>
        <p:spPr>
          <a:xfrm flipV="1">
            <a:off x="956854" y="5521959"/>
            <a:ext cx="2886892" cy="422365"/>
          </a:xfrm>
          <a:custGeom>
            <a:avLst/>
            <a:gdLst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0 w 2886892"/>
              <a:gd name="connsiteY3" fmla="*/ 1463040 h 1463040"/>
              <a:gd name="connsiteX4" fmla="*/ 0 w 2886892"/>
              <a:gd name="connsiteY4" fmla="*/ 0 h 1463040"/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1645920 w 2886892"/>
              <a:gd name="connsiteY3" fmla="*/ 1463040 h 1463040"/>
              <a:gd name="connsiteX4" fmla="*/ 0 w 2886892"/>
              <a:gd name="connsiteY4" fmla="*/ 1463040 h 1463040"/>
              <a:gd name="connsiteX5" fmla="*/ 0 w 2886892"/>
              <a:gd name="connsiteY5" fmla="*/ 0 h 1463040"/>
              <a:gd name="connsiteX0" fmla="*/ 0 w 2886892"/>
              <a:gd name="connsiteY0" fmla="*/ 1463040 h 1554480"/>
              <a:gd name="connsiteX1" fmla="*/ 0 w 2886892"/>
              <a:gd name="connsiteY1" fmla="*/ 0 h 1554480"/>
              <a:gd name="connsiteX2" fmla="*/ 2886892 w 2886892"/>
              <a:gd name="connsiteY2" fmla="*/ 0 h 1554480"/>
              <a:gd name="connsiteX3" fmla="*/ 2886892 w 2886892"/>
              <a:gd name="connsiteY3" fmla="*/ 1463040 h 1554480"/>
              <a:gd name="connsiteX4" fmla="*/ 1737360 w 2886892"/>
              <a:gd name="connsiteY4" fmla="*/ 1554480 h 1554480"/>
              <a:gd name="connsiteX0" fmla="*/ 0 w 2886892"/>
              <a:gd name="connsiteY0" fmla="*/ 1463040 h 1463040"/>
              <a:gd name="connsiteX1" fmla="*/ 0 w 2886892"/>
              <a:gd name="connsiteY1" fmla="*/ 0 h 1463040"/>
              <a:gd name="connsiteX2" fmla="*/ 2886892 w 2886892"/>
              <a:gd name="connsiteY2" fmla="*/ 0 h 1463040"/>
              <a:gd name="connsiteX3" fmla="*/ 2886892 w 2886892"/>
              <a:gd name="connsiteY3" fmla="*/ 146304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92" h="1463040">
                <a:moveTo>
                  <a:pt x="0" y="1463040"/>
                </a:moveTo>
                <a:lnTo>
                  <a:pt x="0" y="0"/>
                </a:lnTo>
                <a:lnTo>
                  <a:pt x="2886892" y="0"/>
                </a:lnTo>
                <a:lnTo>
                  <a:pt x="2886892" y="1463040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424D7F3-9F14-CF44-B22D-4F8443E2FE25}"/>
              </a:ext>
            </a:extLst>
          </p:cNvPr>
          <p:cNvSpPr/>
          <p:nvPr/>
        </p:nvSpPr>
        <p:spPr>
          <a:xfrm>
            <a:off x="1975757" y="5809343"/>
            <a:ext cx="679270" cy="329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cs typeface="Helvetica Light"/>
              </a:rPr>
              <a:t>Site 1</a:t>
            </a:r>
          </a:p>
        </p:txBody>
      </p:sp>
      <p:sp>
        <p:nvSpPr>
          <p:cNvPr id="64" name="Rectangle 36">
            <a:extLst>
              <a:ext uri="{FF2B5EF4-FFF2-40B4-BE49-F238E27FC236}">
                <a16:creationId xmlns:a16="http://schemas.microsoft.com/office/drawing/2014/main" id="{1EBDBB64-B81B-7646-A66A-8B968A29B150}"/>
              </a:ext>
            </a:extLst>
          </p:cNvPr>
          <p:cNvSpPr/>
          <p:nvPr/>
        </p:nvSpPr>
        <p:spPr>
          <a:xfrm>
            <a:off x="6018712" y="4076335"/>
            <a:ext cx="2886892" cy="1463073"/>
          </a:xfrm>
          <a:custGeom>
            <a:avLst/>
            <a:gdLst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0 w 2886892"/>
              <a:gd name="connsiteY3" fmla="*/ 1463040 h 1463040"/>
              <a:gd name="connsiteX4" fmla="*/ 0 w 2886892"/>
              <a:gd name="connsiteY4" fmla="*/ 0 h 1463040"/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1645920 w 2886892"/>
              <a:gd name="connsiteY3" fmla="*/ 1463040 h 1463040"/>
              <a:gd name="connsiteX4" fmla="*/ 0 w 2886892"/>
              <a:gd name="connsiteY4" fmla="*/ 1463040 h 1463040"/>
              <a:gd name="connsiteX5" fmla="*/ 0 w 2886892"/>
              <a:gd name="connsiteY5" fmla="*/ 0 h 1463040"/>
              <a:gd name="connsiteX0" fmla="*/ 0 w 2886892"/>
              <a:gd name="connsiteY0" fmla="*/ 1463040 h 1554480"/>
              <a:gd name="connsiteX1" fmla="*/ 0 w 2886892"/>
              <a:gd name="connsiteY1" fmla="*/ 0 h 1554480"/>
              <a:gd name="connsiteX2" fmla="*/ 2886892 w 2886892"/>
              <a:gd name="connsiteY2" fmla="*/ 0 h 1554480"/>
              <a:gd name="connsiteX3" fmla="*/ 2886892 w 2886892"/>
              <a:gd name="connsiteY3" fmla="*/ 1463040 h 1554480"/>
              <a:gd name="connsiteX4" fmla="*/ 1737360 w 2886892"/>
              <a:gd name="connsiteY4" fmla="*/ 1554480 h 1554480"/>
              <a:gd name="connsiteX0" fmla="*/ 0 w 2886892"/>
              <a:gd name="connsiteY0" fmla="*/ 1463040 h 1463040"/>
              <a:gd name="connsiteX1" fmla="*/ 0 w 2886892"/>
              <a:gd name="connsiteY1" fmla="*/ 0 h 1463040"/>
              <a:gd name="connsiteX2" fmla="*/ 2886892 w 2886892"/>
              <a:gd name="connsiteY2" fmla="*/ 0 h 1463040"/>
              <a:gd name="connsiteX3" fmla="*/ 2886892 w 2886892"/>
              <a:gd name="connsiteY3" fmla="*/ 146304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92" h="1463040">
                <a:moveTo>
                  <a:pt x="0" y="1463040"/>
                </a:moveTo>
                <a:lnTo>
                  <a:pt x="0" y="0"/>
                </a:lnTo>
                <a:lnTo>
                  <a:pt x="2886892" y="0"/>
                </a:lnTo>
                <a:lnTo>
                  <a:pt x="2886892" y="1463040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DBED91E0-C12A-874D-AB77-750F6658B44F}"/>
              </a:ext>
            </a:extLst>
          </p:cNvPr>
          <p:cNvSpPr/>
          <p:nvPr/>
        </p:nvSpPr>
        <p:spPr>
          <a:xfrm>
            <a:off x="6279969" y="4324531"/>
            <a:ext cx="1071155" cy="613954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Collector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BB65C599-92CD-7745-A0E6-4310C1A55E16}"/>
              </a:ext>
            </a:extLst>
          </p:cNvPr>
          <p:cNvSpPr/>
          <p:nvPr/>
        </p:nvSpPr>
        <p:spPr>
          <a:xfrm>
            <a:off x="7538358" y="4324531"/>
            <a:ext cx="1071155" cy="613954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Collector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BF6A3CA-8A55-F146-A949-7AFF77991B57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8071758" y="3906519"/>
            <a:ext cx="2178" cy="4180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1B32EAF4-18AD-F04F-A9CB-51FC799B1A05}"/>
              </a:ext>
            </a:extLst>
          </p:cNvPr>
          <p:cNvSpPr txBox="1"/>
          <p:nvPr/>
        </p:nvSpPr>
        <p:spPr>
          <a:xfrm>
            <a:off x="7612381" y="4977671"/>
            <a:ext cx="85151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tx2"/>
                </a:solidFill>
              </a:rPr>
              <a:t>SNMP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6C88306-0332-204F-9B9D-6AA5F589B781}"/>
              </a:ext>
            </a:extLst>
          </p:cNvPr>
          <p:cNvSpPr txBox="1"/>
          <p:nvPr/>
        </p:nvSpPr>
        <p:spPr>
          <a:xfrm>
            <a:off x="6232071" y="4977671"/>
            <a:ext cx="119776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tx2"/>
                </a:solidFill>
              </a:rPr>
              <a:t>MODBUS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0AE5B943-3F7F-424D-A059-614CA53BB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835" y="5333069"/>
            <a:ext cx="665019" cy="500209"/>
          </a:xfrm>
          <a:prstGeom prst="rect">
            <a:avLst/>
          </a:prstGeom>
        </p:spPr>
      </p:pic>
      <p:sp>
        <p:nvSpPr>
          <p:cNvPr id="73" name="Rectangle 36">
            <a:extLst>
              <a:ext uri="{FF2B5EF4-FFF2-40B4-BE49-F238E27FC236}">
                <a16:creationId xmlns:a16="http://schemas.microsoft.com/office/drawing/2014/main" id="{AFA1A679-11D8-7B4F-8B31-36805E110AC0}"/>
              </a:ext>
            </a:extLst>
          </p:cNvPr>
          <p:cNvSpPr/>
          <p:nvPr/>
        </p:nvSpPr>
        <p:spPr>
          <a:xfrm flipV="1">
            <a:off x="6018712" y="5521959"/>
            <a:ext cx="2886892" cy="422365"/>
          </a:xfrm>
          <a:custGeom>
            <a:avLst/>
            <a:gdLst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0 w 2886892"/>
              <a:gd name="connsiteY3" fmla="*/ 1463040 h 1463040"/>
              <a:gd name="connsiteX4" fmla="*/ 0 w 2886892"/>
              <a:gd name="connsiteY4" fmla="*/ 0 h 1463040"/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1645920 w 2886892"/>
              <a:gd name="connsiteY3" fmla="*/ 1463040 h 1463040"/>
              <a:gd name="connsiteX4" fmla="*/ 0 w 2886892"/>
              <a:gd name="connsiteY4" fmla="*/ 1463040 h 1463040"/>
              <a:gd name="connsiteX5" fmla="*/ 0 w 2886892"/>
              <a:gd name="connsiteY5" fmla="*/ 0 h 1463040"/>
              <a:gd name="connsiteX0" fmla="*/ 0 w 2886892"/>
              <a:gd name="connsiteY0" fmla="*/ 1463040 h 1554480"/>
              <a:gd name="connsiteX1" fmla="*/ 0 w 2886892"/>
              <a:gd name="connsiteY1" fmla="*/ 0 h 1554480"/>
              <a:gd name="connsiteX2" fmla="*/ 2886892 w 2886892"/>
              <a:gd name="connsiteY2" fmla="*/ 0 h 1554480"/>
              <a:gd name="connsiteX3" fmla="*/ 2886892 w 2886892"/>
              <a:gd name="connsiteY3" fmla="*/ 1463040 h 1554480"/>
              <a:gd name="connsiteX4" fmla="*/ 1737360 w 2886892"/>
              <a:gd name="connsiteY4" fmla="*/ 1554480 h 1554480"/>
              <a:gd name="connsiteX0" fmla="*/ 0 w 2886892"/>
              <a:gd name="connsiteY0" fmla="*/ 1463040 h 1463040"/>
              <a:gd name="connsiteX1" fmla="*/ 0 w 2886892"/>
              <a:gd name="connsiteY1" fmla="*/ 0 h 1463040"/>
              <a:gd name="connsiteX2" fmla="*/ 2886892 w 2886892"/>
              <a:gd name="connsiteY2" fmla="*/ 0 h 1463040"/>
              <a:gd name="connsiteX3" fmla="*/ 2886892 w 2886892"/>
              <a:gd name="connsiteY3" fmla="*/ 146304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92" h="1463040">
                <a:moveTo>
                  <a:pt x="0" y="1463040"/>
                </a:moveTo>
                <a:lnTo>
                  <a:pt x="0" y="0"/>
                </a:lnTo>
                <a:lnTo>
                  <a:pt x="2886892" y="0"/>
                </a:lnTo>
                <a:lnTo>
                  <a:pt x="2886892" y="1463040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04EDD4-3FEB-4143-84DF-86BEB939B984}"/>
              </a:ext>
            </a:extLst>
          </p:cNvPr>
          <p:cNvSpPr/>
          <p:nvPr/>
        </p:nvSpPr>
        <p:spPr>
          <a:xfrm>
            <a:off x="7037615" y="5809343"/>
            <a:ext cx="679270" cy="329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cs typeface="Helvetica Light"/>
              </a:rPr>
              <a:t>Site 2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43EB06D-C00F-7D4D-A75A-2F8259F601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312" y="5375106"/>
            <a:ext cx="374894" cy="4647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8188AF5-14D5-D34D-8E38-420992F82A7D}"/>
              </a:ext>
            </a:extLst>
          </p:cNvPr>
          <p:cNvSpPr/>
          <p:nvPr/>
        </p:nvSpPr>
        <p:spPr>
          <a:xfrm>
            <a:off x="9114278" y="2519317"/>
            <a:ext cx="2108200" cy="57607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3rd Party Console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A087CB-BC46-6B4B-BF5A-0B6C68E56C14}"/>
              </a:ext>
            </a:extLst>
          </p:cNvPr>
          <p:cNvSpPr/>
          <p:nvPr/>
        </p:nvSpPr>
        <p:spPr>
          <a:xfrm>
            <a:off x="9114278" y="1668417"/>
            <a:ext cx="2108200" cy="57607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Dashboards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1B9C64C-DD4C-9F4F-B728-DBA4A9705697}"/>
              </a:ext>
            </a:extLst>
          </p:cNvPr>
          <p:cNvCxnSpPr>
            <a:cxnSpLocks/>
          </p:cNvCxnSpPr>
          <p:nvPr/>
        </p:nvCxnSpPr>
        <p:spPr>
          <a:xfrm>
            <a:off x="6819900" y="3906519"/>
            <a:ext cx="2178" cy="4180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DFA7D56-AAE5-BC42-B581-CC53B94A42AF}"/>
              </a:ext>
            </a:extLst>
          </p:cNvPr>
          <p:cNvCxnSpPr>
            <a:cxnSpLocks/>
          </p:cNvCxnSpPr>
          <p:nvPr/>
        </p:nvCxnSpPr>
        <p:spPr>
          <a:xfrm flipH="1">
            <a:off x="3746500" y="3607888"/>
            <a:ext cx="2357121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35737327-C24F-5B44-8085-1C1E7212BFD4}"/>
              </a:ext>
            </a:extLst>
          </p:cNvPr>
          <p:cNvSpPr/>
          <p:nvPr/>
        </p:nvSpPr>
        <p:spPr>
          <a:xfrm>
            <a:off x="971369" y="3302000"/>
            <a:ext cx="2838632" cy="57607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OpenData Message Bus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B796D89-BE79-B544-94FB-0F02AC86726B}"/>
              </a:ext>
            </a:extLst>
          </p:cNvPr>
          <p:cNvSpPr/>
          <p:nvPr/>
        </p:nvSpPr>
        <p:spPr>
          <a:xfrm>
            <a:off x="6096000" y="3302000"/>
            <a:ext cx="2838632" cy="57607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OpenData Message Bus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9012BA6-42B1-FF42-9592-BB142E3D5603}"/>
              </a:ext>
            </a:extLst>
          </p:cNvPr>
          <p:cNvGrpSpPr/>
          <p:nvPr/>
        </p:nvGrpSpPr>
        <p:grpSpPr>
          <a:xfrm>
            <a:off x="4164260" y="3045112"/>
            <a:ext cx="1517819" cy="967500"/>
            <a:chOff x="4260442" y="3337211"/>
            <a:chExt cx="1359854" cy="86680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B09088-41D3-874D-B036-0BF07B5B4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0442" y="3337211"/>
              <a:ext cx="1359854" cy="866809"/>
            </a:xfrm>
            <a:prstGeom prst="rect">
              <a:avLst/>
            </a:prstGeom>
            <a:effectLst>
              <a:outerShdw blurRad="127000" dist="38100" dir="2700000" algn="tl" rotWithShape="0">
                <a:prstClr val="black">
                  <a:alpha val="15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CAA222-20A5-D946-8388-FF549BD86698}"/>
                </a:ext>
              </a:extLst>
            </p:cNvPr>
            <p:cNvSpPr/>
            <p:nvPr/>
          </p:nvSpPr>
          <p:spPr>
            <a:xfrm>
              <a:off x="4261031" y="3553821"/>
              <a:ext cx="1240841" cy="518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>
                  <a:solidFill>
                    <a:schemeClr val="tx2"/>
                  </a:solidFill>
                </a:rPr>
                <a:t>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041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CA28D87-DC16-FF4F-A1E4-58B9A6E68FBB}"/>
              </a:ext>
            </a:extLst>
          </p:cNvPr>
          <p:cNvSpPr/>
          <p:nvPr/>
        </p:nvSpPr>
        <p:spPr>
          <a:xfrm>
            <a:off x="0" y="1415484"/>
            <a:ext cx="5538823" cy="2251576"/>
          </a:xfrm>
          <a:prstGeom prst="rect">
            <a:avLst/>
          </a:prstGeom>
          <a:solidFill>
            <a:srgbClr val="42A5D4">
              <a:alpha val="17000"/>
            </a:srgbClr>
          </a:solidFill>
        </p:spPr>
        <p:txBody>
          <a:bodyPr wrap="square" lIns="0" tIns="0" rIns="0" bIns="0" rtlCol="0"/>
          <a:lstStyle/>
          <a:p>
            <a:pPr defTabSz="685800"/>
            <a:endParaRPr lang="en-US" sz="135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3DF8EE-D10D-0B4E-9BB2-354C7B44AEC2}"/>
              </a:ext>
            </a:extLst>
          </p:cNvPr>
          <p:cNvSpPr/>
          <p:nvPr/>
        </p:nvSpPr>
        <p:spPr>
          <a:xfrm>
            <a:off x="5869287" y="3652761"/>
            <a:ext cx="6322714" cy="2231136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26895-5EDF-3E48-B349-98DC64F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Open Data: </a:t>
            </a:r>
            <a:r>
              <a:rPr lang="en-US">
                <a:solidFill>
                  <a:schemeClr val="tx2"/>
                </a:solidFill>
              </a:rPr>
              <a:t>Internal Components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80227-B2BE-284F-B97E-A6AE045ED3CB}"/>
              </a:ext>
            </a:extLst>
          </p:cNvPr>
          <p:cNvSpPr/>
          <p:nvPr/>
        </p:nvSpPr>
        <p:spPr>
          <a:xfrm>
            <a:off x="939800" y="3048000"/>
            <a:ext cx="4445000" cy="406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Persistence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3656D2-1AA7-A24F-B871-A367F3833DBB}"/>
              </a:ext>
            </a:extLst>
          </p:cNvPr>
          <p:cNvSpPr/>
          <p:nvPr/>
        </p:nvSpPr>
        <p:spPr>
          <a:xfrm>
            <a:off x="6012884" y="1178785"/>
            <a:ext cx="4154906" cy="103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Protocol drivers not device drivers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XML Templates for Devices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Webforms to customize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A087CB-BC46-6B4B-BF5A-0B6C68E56C14}"/>
              </a:ext>
            </a:extLst>
          </p:cNvPr>
          <p:cNvSpPr/>
          <p:nvPr/>
        </p:nvSpPr>
        <p:spPr>
          <a:xfrm>
            <a:off x="10918870" y="3954228"/>
            <a:ext cx="1083492" cy="57607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tx2"/>
                </a:solidFill>
              </a:rPr>
              <a:t>Monitored Equipment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67C493F-35CA-D44A-ADAB-03071124CC25}"/>
              </a:ext>
            </a:extLst>
          </p:cNvPr>
          <p:cNvSpPr/>
          <p:nvPr/>
        </p:nvSpPr>
        <p:spPr>
          <a:xfrm>
            <a:off x="977899" y="1975031"/>
            <a:ext cx="1358901" cy="94597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/>
            <a:r>
              <a:rPr lang="en-US" sz="1600"/>
              <a:t>Notifier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FA079CC-ED0F-8441-9811-51962F330666}"/>
              </a:ext>
            </a:extLst>
          </p:cNvPr>
          <p:cNvSpPr/>
          <p:nvPr/>
        </p:nvSpPr>
        <p:spPr>
          <a:xfrm>
            <a:off x="2463800" y="1975031"/>
            <a:ext cx="1397000" cy="94597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r>
              <a:rPr lang="en-US" sz="1600"/>
              <a:t>Alarm Manager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978B058F-4DF9-0B49-BF6B-B3FDD23EE447}"/>
              </a:ext>
            </a:extLst>
          </p:cNvPr>
          <p:cNvSpPr/>
          <p:nvPr/>
        </p:nvSpPr>
        <p:spPr>
          <a:xfrm>
            <a:off x="3975100" y="1975031"/>
            <a:ext cx="1409700" cy="94597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/>
            <a:r>
              <a:rPr lang="en-US" sz="1600"/>
              <a:t>Subscriber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AD43EBA-3701-5E4F-9434-1B4BB47848B3}"/>
              </a:ext>
            </a:extLst>
          </p:cNvPr>
          <p:cNvSpPr/>
          <p:nvPr/>
        </p:nvSpPr>
        <p:spPr>
          <a:xfrm>
            <a:off x="4102100" y="2413000"/>
            <a:ext cx="1206500" cy="393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Encryption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8C2B43A-7F73-2140-AED0-8DFBAF5BDC41}"/>
              </a:ext>
            </a:extLst>
          </p:cNvPr>
          <p:cNvSpPr/>
          <p:nvPr/>
        </p:nvSpPr>
        <p:spPr>
          <a:xfrm>
            <a:off x="7556500" y="5254336"/>
            <a:ext cx="2921000" cy="444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Local Persistence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59B09440-199B-4C4D-89EF-A37A0D3620FB}"/>
              </a:ext>
            </a:extLst>
          </p:cNvPr>
          <p:cNvSpPr/>
          <p:nvPr/>
        </p:nvSpPr>
        <p:spPr>
          <a:xfrm>
            <a:off x="6032501" y="4168667"/>
            <a:ext cx="1397000" cy="94597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/>
            <a:r>
              <a:rPr lang="en-US" sz="1600"/>
              <a:t>Publisher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621AC6CD-96A3-3D47-9817-8CDAEE9F6325}"/>
              </a:ext>
            </a:extLst>
          </p:cNvPr>
          <p:cNvSpPr/>
          <p:nvPr/>
        </p:nvSpPr>
        <p:spPr>
          <a:xfrm>
            <a:off x="7556500" y="4168667"/>
            <a:ext cx="1397000" cy="94597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r>
              <a:rPr lang="en-US" sz="1600"/>
              <a:t>Computed</a:t>
            </a:r>
            <a:br>
              <a:rPr lang="en-US" sz="1600"/>
            </a:br>
            <a:r>
              <a:rPr lang="en-US" sz="1600"/>
              <a:t>Points and</a:t>
            </a:r>
            <a:br>
              <a:rPr lang="en-US" sz="1600"/>
            </a:br>
            <a:r>
              <a:rPr lang="en-US" sz="1600"/>
              <a:t>Alarms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77049D15-CE17-244B-92F1-89B59A4B15AA}"/>
              </a:ext>
            </a:extLst>
          </p:cNvPr>
          <p:cNvSpPr/>
          <p:nvPr/>
        </p:nvSpPr>
        <p:spPr>
          <a:xfrm>
            <a:off x="9067800" y="4168667"/>
            <a:ext cx="1409700" cy="94597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/>
            <a:r>
              <a:rPr lang="en-US" sz="1600"/>
              <a:t>Protocol</a:t>
            </a:r>
            <a:br>
              <a:rPr lang="en-US" sz="1600"/>
            </a:br>
            <a:r>
              <a:rPr lang="en-US" sz="1600"/>
              <a:t>Driver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DCF9740-B388-1B46-AB5A-B120EDFEB2F6}"/>
              </a:ext>
            </a:extLst>
          </p:cNvPr>
          <p:cNvSpPr/>
          <p:nvPr/>
        </p:nvSpPr>
        <p:spPr>
          <a:xfrm>
            <a:off x="6146800" y="4619336"/>
            <a:ext cx="1206500" cy="393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Encryption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5A2A281-9194-194E-9B5C-A336E8422546}"/>
              </a:ext>
            </a:extLst>
          </p:cNvPr>
          <p:cNvSpPr/>
          <p:nvPr/>
        </p:nvSpPr>
        <p:spPr>
          <a:xfrm>
            <a:off x="802730" y="3836406"/>
            <a:ext cx="4648043" cy="103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Configurable Encryption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Client-initiated connection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Automatic data and configuration updates</a:t>
            </a:r>
          </a:p>
        </p:txBody>
      </p:sp>
      <p:sp>
        <p:nvSpPr>
          <p:cNvPr id="86" name="Rectangle 36">
            <a:extLst>
              <a:ext uri="{FF2B5EF4-FFF2-40B4-BE49-F238E27FC236}">
                <a16:creationId xmlns:a16="http://schemas.microsoft.com/office/drawing/2014/main" id="{E7A91EDC-2254-084F-BC03-EA3532A8BB59}"/>
              </a:ext>
            </a:extLst>
          </p:cNvPr>
          <p:cNvSpPr/>
          <p:nvPr/>
        </p:nvSpPr>
        <p:spPr>
          <a:xfrm rot="5400000">
            <a:off x="5301185" y="2683771"/>
            <a:ext cx="1549522" cy="1395663"/>
          </a:xfrm>
          <a:custGeom>
            <a:avLst/>
            <a:gdLst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0 w 2886892"/>
              <a:gd name="connsiteY3" fmla="*/ 1463040 h 1463040"/>
              <a:gd name="connsiteX4" fmla="*/ 0 w 2886892"/>
              <a:gd name="connsiteY4" fmla="*/ 0 h 1463040"/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1645920 w 2886892"/>
              <a:gd name="connsiteY3" fmla="*/ 1463040 h 1463040"/>
              <a:gd name="connsiteX4" fmla="*/ 0 w 2886892"/>
              <a:gd name="connsiteY4" fmla="*/ 1463040 h 1463040"/>
              <a:gd name="connsiteX5" fmla="*/ 0 w 2886892"/>
              <a:gd name="connsiteY5" fmla="*/ 0 h 1463040"/>
              <a:gd name="connsiteX0" fmla="*/ 0 w 2886892"/>
              <a:gd name="connsiteY0" fmla="*/ 1463040 h 1554480"/>
              <a:gd name="connsiteX1" fmla="*/ 0 w 2886892"/>
              <a:gd name="connsiteY1" fmla="*/ 0 h 1554480"/>
              <a:gd name="connsiteX2" fmla="*/ 2886892 w 2886892"/>
              <a:gd name="connsiteY2" fmla="*/ 0 h 1554480"/>
              <a:gd name="connsiteX3" fmla="*/ 2886892 w 2886892"/>
              <a:gd name="connsiteY3" fmla="*/ 1463040 h 1554480"/>
              <a:gd name="connsiteX4" fmla="*/ 1737360 w 2886892"/>
              <a:gd name="connsiteY4" fmla="*/ 1554480 h 1554480"/>
              <a:gd name="connsiteX0" fmla="*/ 0 w 2886892"/>
              <a:gd name="connsiteY0" fmla="*/ 1463040 h 1463040"/>
              <a:gd name="connsiteX1" fmla="*/ 0 w 2886892"/>
              <a:gd name="connsiteY1" fmla="*/ 0 h 1463040"/>
              <a:gd name="connsiteX2" fmla="*/ 2886892 w 2886892"/>
              <a:gd name="connsiteY2" fmla="*/ 0 h 1463040"/>
              <a:gd name="connsiteX3" fmla="*/ 2886892 w 2886892"/>
              <a:gd name="connsiteY3" fmla="*/ 1463040 h 1463040"/>
              <a:gd name="connsiteX0" fmla="*/ 0 w 2886892"/>
              <a:gd name="connsiteY0" fmla="*/ 1463040 h 1463040"/>
              <a:gd name="connsiteX1" fmla="*/ 0 w 2886892"/>
              <a:gd name="connsiteY1" fmla="*/ 0 h 1463040"/>
              <a:gd name="connsiteX2" fmla="*/ 2886892 w 2886892"/>
              <a:gd name="connsiteY2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6892" h="1463040">
                <a:moveTo>
                  <a:pt x="0" y="1463040"/>
                </a:moveTo>
                <a:lnTo>
                  <a:pt x="0" y="0"/>
                </a:lnTo>
                <a:lnTo>
                  <a:pt x="2886892" y="0"/>
                </a:lnTo>
              </a:path>
            </a:pathLst>
          </a:custGeom>
          <a:ln w="76200">
            <a:solidFill>
              <a:schemeClr val="accent3">
                <a:lumMod val="9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648CF97-9CB5-9542-9676-C916BB0C0DA4}"/>
              </a:ext>
            </a:extLst>
          </p:cNvPr>
          <p:cNvSpPr/>
          <p:nvPr/>
        </p:nvSpPr>
        <p:spPr>
          <a:xfrm>
            <a:off x="6037665" y="2276429"/>
            <a:ext cx="1371600" cy="819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Message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Broker</a:t>
            </a:r>
          </a:p>
        </p:txBody>
      </p:sp>
      <p:sp>
        <p:nvSpPr>
          <p:cNvPr id="89" name="Rectangle 36">
            <a:extLst>
              <a:ext uri="{FF2B5EF4-FFF2-40B4-BE49-F238E27FC236}">
                <a16:creationId xmlns:a16="http://schemas.microsoft.com/office/drawing/2014/main" id="{3027A5A6-B9C0-B348-8C8D-9AD1BA59C3F5}"/>
              </a:ext>
            </a:extLst>
          </p:cNvPr>
          <p:cNvSpPr/>
          <p:nvPr/>
        </p:nvSpPr>
        <p:spPr>
          <a:xfrm rot="16200000">
            <a:off x="10209682" y="4525557"/>
            <a:ext cx="1360714" cy="164374"/>
          </a:xfrm>
          <a:custGeom>
            <a:avLst/>
            <a:gdLst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0 w 2886892"/>
              <a:gd name="connsiteY3" fmla="*/ 1463040 h 1463040"/>
              <a:gd name="connsiteX4" fmla="*/ 0 w 2886892"/>
              <a:gd name="connsiteY4" fmla="*/ 0 h 1463040"/>
              <a:gd name="connsiteX0" fmla="*/ 0 w 2886892"/>
              <a:gd name="connsiteY0" fmla="*/ 0 h 1463040"/>
              <a:gd name="connsiteX1" fmla="*/ 2886892 w 2886892"/>
              <a:gd name="connsiteY1" fmla="*/ 0 h 1463040"/>
              <a:gd name="connsiteX2" fmla="*/ 2886892 w 2886892"/>
              <a:gd name="connsiteY2" fmla="*/ 1463040 h 1463040"/>
              <a:gd name="connsiteX3" fmla="*/ 1645920 w 2886892"/>
              <a:gd name="connsiteY3" fmla="*/ 1463040 h 1463040"/>
              <a:gd name="connsiteX4" fmla="*/ 0 w 2886892"/>
              <a:gd name="connsiteY4" fmla="*/ 1463040 h 1463040"/>
              <a:gd name="connsiteX5" fmla="*/ 0 w 2886892"/>
              <a:gd name="connsiteY5" fmla="*/ 0 h 1463040"/>
              <a:gd name="connsiteX0" fmla="*/ 0 w 2886892"/>
              <a:gd name="connsiteY0" fmla="*/ 1463040 h 1554480"/>
              <a:gd name="connsiteX1" fmla="*/ 0 w 2886892"/>
              <a:gd name="connsiteY1" fmla="*/ 0 h 1554480"/>
              <a:gd name="connsiteX2" fmla="*/ 2886892 w 2886892"/>
              <a:gd name="connsiteY2" fmla="*/ 0 h 1554480"/>
              <a:gd name="connsiteX3" fmla="*/ 2886892 w 2886892"/>
              <a:gd name="connsiteY3" fmla="*/ 1463040 h 1554480"/>
              <a:gd name="connsiteX4" fmla="*/ 1737360 w 2886892"/>
              <a:gd name="connsiteY4" fmla="*/ 1554480 h 1554480"/>
              <a:gd name="connsiteX0" fmla="*/ 0 w 2886892"/>
              <a:gd name="connsiteY0" fmla="*/ 1463040 h 1463040"/>
              <a:gd name="connsiteX1" fmla="*/ 0 w 2886892"/>
              <a:gd name="connsiteY1" fmla="*/ 0 h 1463040"/>
              <a:gd name="connsiteX2" fmla="*/ 2886892 w 2886892"/>
              <a:gd name="connsiteY2" fmla="*/ 0 h 1463040"/>
              <a:gd name="connsiteX3" fmla="*/ 2886892 w 2886892"/>
              <a:gd name="connsiteY3" fmla="*/ 146304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92" h="1463040">
                <a:moveTo>
                  <a:pt x="0" y="1463040"/>
                </a:moveTo>
                <a:lnTo>
                  <a:pt x="0" y="0"/>
                </a:lnTo>
                <a:lnTo>
                  <a:pt x="2886892" y="0"/>
                </a:lnTo>
                <a:lnTo>
                  <a:pt x="2886892" y="1463040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D1CE733-A4BE-CD4A-B0C8-A79B29D9EF1E}"/>
              </a:ext>
            </a:extLst>
          </p:cNvPr>
          <p:cNvSpPr/>
          <p:nvPr/>
        </p:nvSpPr>
        <p:spPr>
          <a:xfrm>
            <a:off x="10918870" y="4650425"/>
            <a:ext cx="1083492" cy="57607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tx2"/>
                </a:solidFill>
              </a:rPr>
              <a:t>Monitored Equipment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401A29-F177-524D-B2B9-CC0A8698C003}"/>
              </a:ext>
            </a:extLst>
          </p:cNvPr>
          <p:cNvCxnSpPr>
            <a:cxnSpLocks/>
          </p:cNvCxnSpPr>
          <p:nvPr/>
        </p:nvCxnSpPr>
        <p:spPr>
          <a:xfrm>
            <a:off x="10456194" y="4611353"/>
            <a:ext cx="33847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908E0777-A7D4-5441-9A5F-F3F8848E4E36}"/>
              </a:ext>
            </a:extLst>
          </p:cNvPr>
          <p:cNvSpPr/>
          <p:nvPr/>
        </p:nvSpPr>
        <p:spPr>
          <a:xfrm>
            <a:off x="7700210" y="3732341"/>
            <a:ext cx="1083492" cy="35693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</a:rPr>
              <a:t>Collector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2F11DDA-BB7B-294D-9580-39DA70BD7103}"/>
              </a:ext>
            </a:extLst>
          </p:cNvPr>
          <p:cNvSpPr/>
          <p:nvPr/>
        </p:nvSpPr>
        <p:spPr>
          <a:xfrm>
            <a:off x="2057401" y="1524000"/>
            <a:ext cx="2322094" cy="35693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</a:rPr>
              <a:t>Event Manager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0AB2F3-F107-DF40-BDFB-B1B97534A63D}"/>
              </a:ext>
            </a:extLst>
          </p:cNvPr>
          <p:cNvSpPr/>
          <p:nvPr/>
        </p:nvSpPr>
        <p:spPr>
          <a:xfrm>
            <a:off x="8925306" y="3299680"/>
            <a:ext cx="1848259" cy="878552"/>
          </a:xfrm>
          <a:custGeom>
            <a:avLst/>
            <a:gdLst>
              <a:gd name="connsiteX0" fmla="*/ 0 w 1419727"/>
              <a:gd name="connsiteY0" fmla="*/ 0 h 1335504"/>
              <a:gd name="connsiteX1" fmla="*/ 1419727 w 1419727"/>
              <a:gd name="connsiteY1" fmla="*/ 0 h 1335504"/>
              <a:gd name="connsiteX2" fmla="*/ 1419727 w 1419727"/>
              <a:gd name="connsiteY2" fmla="*/ 1335504 h 1335504"/>
              <a:gd name="connsiteX3" fmla="*/ 0 w 1419727"/>
              <a:gd name="connsiteY3" fmla="*/ 1335504 h 1335504"/>
              <a:gd name="connsiteX4" fmla="*/ 0 w 1419727"/>
              <a:gd name="connsiteY4" fmla="*/ 0 h 1335504"/>
              <a:gd name="connsiteX0" fmla="*/ 0 w 1648327"/>
              <a:gd name="connsiteY0" fmla="*/ 4864 h 1340368"/>
              <a:gd name="connsiteX1" fmla="*/ 1648327 w 1648327"/>
              <a:gd name="connsiteY1" fmla="*/ 0 h 1340368"/>
              <a:gd name="connsiteX2" fmla="*/ 1419727 w 1648327"/>
              <a:gd name="connsiteY2" fmla="*/ 1340368 h 1340368"/>
              <a:gd name="connsiteX3" fmla="*/ 0 w 1648327"/>
              <a:gd name="connsiteY3" fmla="*/ 1340368 h 1340368"/>
              <a:gd name="connsiteX4" fmla="*/ 0 w 1648327"/>
              <a:gd name="connsiteY4" fmla="*/ 4864 h 1340368"/>
              <a:gd name="connsiteX0" fmla="*/ 0 w 1833153"/>
              <a:gd name="connsiteY0" fmla="*/ 4864 h 1340368"/>
              <a:gd name="connsiteX1" fmla="*/ 1833153 w 1833153"/>
              <a:gd name="connsiteY1" fmla="*/ 0 h 1340368"/>
              <a:gd name="connsiteX2" fmla="*/ 1604553 w 1833153"/>
              <a:gd name="connsiteY2" fmla="*/ 1340368 h 1340368"/>
              <a:gd name="connsiteX3" fmla="*/ 184826 w 1833153"/>
              <a:gd name="connsiteY3" fmla="*/ 1340368 h 1340368"/>
              <a:gd name="connsiteX4" fmla="*/ 0 w 1833153"/>
              <a:gd name="connsiteY4" fmla="*/ 4864 h 1340368"/>
              <a:gd name="connsiteX0" fmla="*/ 0 w 2737043"/>
              <a:gd name="connsiteY0" fmla="*/ 0 h 1335504"/>
              <a:gd name="connsiteX1" fmla="*/ 2737043 w 2737043"/>
              <a:gd name="connsiteY1" fmla="*/ 357743 h 1335504"/>
              <a:gd name="connsiteX2" fmla="*/ 1604553 w 2737043"/>
              <a:gd name="connsiteY2" fmla="*/ 1335504 h 1335504"/>
              <a:gd name="connsiteX3" fmla="*/ 184826 w 2737043"/>
              <a:gd name="connsiteY3" fmla="*/ 1335504 h 1335504"/>
              <a:gd name="connsiteX4" fmla="*/ 0 w 2737043"/>
              <a:gd name="connsiteY4" fmla="*/ 0 h 1335504"/>
              <a:gd name="connsiteX0" fmla="*/ 708553 w 2552217"/>
              <a:gd name="connsiteY0" fmla="*/ 15374 h 977761"/>
              <a:gd name="connsiteX1" fmla="*/ 2552217 w 2552217"/>
              <a:gd name="connsiteY1" fmla="*/ 0 h 977761"/>
              <a:gd name="connsiteX2" fmla="*/ 1419727 w 2552217"/>
              <a:gd name="connsiteY2" fmla="*/ 977761 h 977761"/>
              <a:gd name="connsiteX3" fmla="*/ 0 w 2552217"/>
              <a:gd name="connsiteY3" fmla="*/ 977761 h 977761"/>
              <a:gd name="connsiteX4" fmla="*/ 708553 w 2552217"/>
              <a:gd name="connsiteY4" fmla="*/ 15374 h 977761"/>
              <a:gd name="connsiteX0" fmla="*/ 354447 w 2552217"/>
              <a:gd name="connsiteY0" fmla="*/ 0 h 1007211"/>
              <a:gd name="connsiteX1" fmla="*/ 2552217 w 2552217"/>
              <a:gd name="connsiteY1" fmla="*/ 29450 h 1007211"/>
              <a:gd name="connsiteX2" fmla="*/ 1419727 w 2552217"/>
              <a:gd name="connsiteY2" fmla="*/ 1007211 h 1007211"/>
              <a:gd name="connsiteX3" fmla="*/ 0 w 2552217"/>
              <a:gd name="connsiteY3" fmla="*/ 1007211 h 1007211"/>
              <a:gd name="connsiteX4" fmla="*/ 354447 w 2552217"/>
              <a:gd name="connsiteY4" fmla="*/ 0 h 1007211"/>
              <a:gd name="connsiteX0" fmla="*/ 354447 w 2184664"/>
              <a:gd name="connsiteY0" fmla="*/ 0 h 1007211"/>
              <a:gd name="connsiteX1" fmla="*/ 2184664 w 2184664"/>
              <a:gd name="connsiteY1" fmla="*/ 2556 h 1007211"/>
              <a:gd name="connsiteX2" fmla="*/ 1419727 w 2184664"/>
              <a:gd name="connsiteY2" fmla="*/ 1007211 h 1007211"/>
              <a:gd name="connsiteX3" fmla="*/ 0 w 2184664"/>
              <a:gd name="connsiteY3" fmla="*/ 1007211 h 1007211"/>
              <a:gd name="connsiteX4" fmla="*/ 354447 w 2184664"/>
              <a:gd name="connsiteY4" fmla="*/ 0 h 1007211"/>
              <a:gd name="connsiteX0" fmla="*/ 332035 w 2162252"/>
              <a:gd name="connsiteY0" fmla="*/ 0 h 1007211"/>
              <a:gd name="connsiteX1" fmla="*/ 2162252 w 2162252"/>
              <a:gd name="connsiteY1" fmla="*/ 2556 h 1007211"/>
              <a:gd name="connsiteX2" fmla="*/ 1397315 w 2162252"/>
              <a:gd name="connsiteY2" fmla="*/ 1007211 h 1007211"/>
              <a:gd name="connsiteX3" fmla="*/ 0 w 2162252"/>
              <a:gd name="connsiteY3" fmla="*/ 1007211 h 1007211"/>
              <a:gd name="connsiteX4" fmla="*/ 332035 w 2162252"/>
              <a:gd name="connsiteY4" fmla="*/ 0 h 1007211"/>
              <a:gd name="connsiteX0" fmla="*/ 484435 w 2162252"/>
              <a:gd name="connsiteY0" fmla="*/ 0 h 1921611"/>
              <a:gd name="connsiteX1" fmla="*/ 2162252 w 2162252"/>
              <a:gd name="connsiteY1" fmla="*/ 916956 h 1921611"/>
              <a:gd name="connsiteX2" fmla="*/ 1397315 w 2162252"/>
              <a:gd name="connsiteY2" fmla="*/ 1921611 h 1921611"/>
              <a:gd name="connsiteX3" fmla="*/ 0 w 2162252"/>
              <a:gd name="connsiteY3" fmla="*/ 1921611 h 1921611"/>
              <a:gd name="connsiteX4" fmla="*/ 484435 w 2162252"/>
              <a:gd name="connsiteY4" fmla="*/ 0 h 1921611"/>
              <a:gd name="connsiteX0" fmla="*/ 484435 w 2328099"/>
              <a:gd name="connsiteY0" fmla="*/ 0 h 1921611"/>
              <a:gd name="connsiteX1" fmla="*/ 2328099 w 2328099"/>
              <a:gd name="connsiteY1" fmla="*/ 1118662 h 1921611"/>
              <a:gd name="connsiteX2" fmla="*/ 1397315 w 2328099"/>
              <a:gd name="connsiteY2" fmla="*/ 1921611 h 1921611"/>
              <a:gd name="connsiteX3" fmla="*/ 0 w 2328099"/>
              <a:gd name="connsiteY3" fmla="*/ 1921611 h 1921611"/>
              <a:gd name="connsiteX4" fmla="*/ 484435 w 2328099"/>
              <a:gd name="connsiteY4" fmla="*/ 0 h 1921611"/>
              <a:gd name="connsiteX0" fmla="*/ 484435 w 1712372"/>
              <a:gd name="connsiteY0" fmla="*/ 0 h 1921611"/>
              <a:gd name="connsiteX1" fmla="*/ 1712372 w 1712372"/>
              <a:gd name="connsiteY1" fmla="*/ 1022168 h 1921611"/>
              <a:gd name="connsiteX2" fmla="*/ 1397315 w 1712372"/>
              <a:gd name="connsiteY2" fmla="*/ 1921611 h 1921611"/>
              <a:gd name="connsiteX3" fmla="*/ 0 w 1712372"/>
              <a:gd name="connsiteY3" fmla="*/ 1921611 h 1921611"/>
              <a:gd name="connsiteX4" fmla="*/ 484435 w 1712372"/>
              <a:gd name="connsiteY4" fmla="*/ 0 h 1921611"/>
              <a:gd name="connsiteX0" fmla="*/ 0 w 1848259"/>
              <a:gd name="connsiteY0" fmla="*/ 0 h 901527"/>
              <a:gd name="connsiteX1" fmla="*/ 1848259 w 1848259"/>
              <a:gd name="connsiteY1" fmla="*/ 2084 h 901527"/>
              <a:gd name="connsiteX2" fmla="*/ 1533202 w 1848259"/>
              <a:gd name="connsiteY2" fmla="*/ 901527 h 901527"/>
              <a:gd name="connsiteX3" fmla="*/ 135887 w 1848259"/>
              <a:gd name="connsiteY3" fmla="*/ 901527 h 901527"/>
              <a:gd name="connsiteX4" fmla="*/ 0 w 1848259"/>
              <a:gd name="connsiteY4" fmla="*/ 0 h 901527"/>
              <a:gd name="connsiteX0" fmla="*/ 0 w 1848259"/>
              <a:gd name="connsiteY0" fmla="*/ 0 h 901527"/>
              <a:gd name="connsiteX1" fmla="*/ 1848259 w 1848259"/>
              <a:gd name="connsiteY1" fmla="*/ 2084 h 901527"/>
              <a:gd name="connsiteX2" fmla="*/ 1533202 w 1848259"/>
              <a:gd name="connsiteY2" fmla="*/ 901527 h 901527"/>
              <a:gd name="connsiteX3" fmla="*/ 135887 w 1848259"/>
              <a:gd name="connsiteY3" fmla="*/ 878552 h 901527"/>
              <a:gd name="connsiteX4" fmla="*/ 0 w 1848259"/>
              <a:gd name="connsiteY4" fmla="*/ 0 h 901527"/>
              <a:gd name="connsiteX0" fmla="*/ 0 w 1848259"/>
              <a:gd name="connsiteY0" fmla="*/ 0 h 878552"/>
              <a:gd name="connsiteX1" fmla="*/ 1848259 w 1848259"/>
              <a:gd name="connsiteY1" fmla="*/ 2084 h 878552"/>
              <a:gd name="connsiteX2" fmla="*/ 1542392 w 1848259"/>
              <a:gd name="connsiteY2" fmla="*/ 873957 h 878552"/>
              <a:gd name="connsiteX3" fmla="*/ 135887 w 1848259"/>
              <a:gd name="connsiteY3" fmla="*/ 878552 h 878552"/>
              <a:gd name="connsiteX4" fmla="*/ 0 w 1848259"/>
              <a:gd name="connsiteY4" fmla="*/ 0 h 878552"/>
              <a:gd name="connsiteX0" fmla="*/ 0 w 1848259"/>
              <a:gd name="connsiteY0" fmla="*/ 0 h 878552"/>
              <a:gd name="connsiteX1" fmla="*/ 1848259 w 1848259"/>
              <a:gd name="connsiteY1" fmla="*/ 2084 h 878552"/>
              <a:gd name="connsiteX2" fmla="*/ 1542392 w 1848259"/>
              <a:gd name="connsiteY2" fmla="*/ 873957 h 878552"/>
              <a:gd name="connsiteX3" fmla="*/ 140482 w 1848259"/>
              <a:gd name="connsiteY3" fmla="*/ 878552 h 878552"/>
              <a:gd name="connsiteX4" fmla="*/ 0 w 1848259"/>
              <a:gd name="connsiteY4" fmla="*/ 0 h 87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8259" h="878552">
                <a:moveTo>
                  <a:pt x="0" y="0"/>
                </a:moveTo>
                <a:lnTo>
                  <a:pt x="1848259" y="2084"/>
                </a:lnTo>
                <a:lnTo>
                  <a:pt x="1542392" y="873957"/>
                </a:lnTo>
                <a:lnTo>
                  <a:pt x="140482" y="87855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>
                  <a:lumMod val="40000"/>
                  <a:lumOff val="60000"/>
                  <a:alpha val="49000"/>
                </a:schemeClr>
              </a:gs>
              <a:gs pos="99000">
                <a:schemeClr val="tx2">
                  <a:lumMod val="40000"/>
                  <a:lumOff val="60000"/>
                  <a:alpha val="50000"/>
                </a:schemeClr>
              </a:gs>
              <a:gs pos="29000">
                <a:schemeClr val="bg1">
                  <a:lumMod val="95000"/>
                  <a:alpha val="25000"/>
                </a:schemeClr>
              </a:gs>
              <a:gs pos="75000">
                <a:schemeClr val="bg1">
                  <a:lumMod val="95000"/>
                  <a:alpha val="48000"/>
                </a:schemeClr>
              </a:gs>
              <a:gs pos="5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CAFD9BF-67FB-774C-945D-C6FBEF5318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6406" y="1961011"/>
            <a:ext cx="2133415" cy="12916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130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26895-5EDF-3E48-B349-98DC64F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Network Bandwidth Requirements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423095-3342-AF4B-AF51-260AC52C8E0D}"/>
              </a:ext>
            </a:extLst>
          </p:cNvPr>
          <p:cNvSpPr/>
          <p:nvPr/>
        </p:nvSpPr>
        <p:spPr>
          <a:xfrm>
            <a:off x="1460665" y="2640049"/>
            <a:ext cx="9096500" cy="2166983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5A2A281-9194-194E-9B5C-A336E8422546}"/>
              </a:ext>
            </a:extLst>
          </p:cNvPr>
          <p:cNvSpPr/>
          <p:nvPr/>
        </p:nvSpPr>
        <p:spPr>
          <a:xfrm>
            <a:off x="3557805" y="5237693"/>
            <a:ext cx="8056263" cy="1459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Collector to Event Manager</a:t>
            </a:r>
          </a:p>
          <a:p>
            <a:pPr marL="182880" indent="-13716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Approximately 100 bytes per point per reporting interval </a:t>
            </a:r>
            <a:r>
              <a:rPr lang="en-US" sz="1600" i="1">
                <a:solidFill>
                  <a:schemeClr val="tx2"/>
                </a:solidFill>
              </a:rPr>
              <a:t>(default 1 minute)</a:t>
            </a:r>
          </a:p>
          <a:p>
            <a:pPr marL="182880" indent="-13716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Infrequently charging points are reported every 15 minutes</a:t>
            </a:r>
          </a:p>
          <a:p>
            <a:pPr marL="182880" indent="-13716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For a typical 42 circuit RPP </a:t>
            </a:r>
            <a:r>
              <a:rPr lang="en-US" sz="1600" i="1">
                <a:solidFill>
                  <a:schemeClr val="tx2"/>
                </a:solidFill>
              </a:rPr>
              <a:t>(42 analog points, 84 alarm points)</a:t>
            </a:r>
          </a:p>
          <a:p>
            <a:pPr marL="365760" indent="-13716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</a:rPr>
              <a:t>4KB per reporting interval</a:t>
            </a:r>
          </a:p>
          <a:p>
            <a:pPr marL="365760" indent="-13716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</a:rPr>
              <a:t>12KB every 15 minutes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8DAEC5F-71A9-6B4D-B89E-552A821ACBF3}"/>
              </a:ext>
            </a:extLst>
          </p:cNvPr>
          <p:cNvCxnSpPr>
            <a:cxnSpLocks/>
          </p:cNvCxnSpPr>
          <p:nvPr/>
        </p:nvCxnSpPr>
        <p:spPr>
          <a:xfrm>
            <a:off x="10474220" y="4611353"/>
            <a:ext cx="165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8332C16-AC5D-1D4D-A537-2561F6A36C9A}"/>
              </a:ext>
            </a:extLst>
          </p:cNvPr>
          <p:cNvCxnSpPr>
            <a:cxnSpLocks/>
          </p:cNvCxnSpPr>
          <p:nvPr/>
        </p:nvCxnSpPr>
        <p:spPr>
          <a:xfrm>
            <a:off x="3465745" y="2471220"/>
            <a:ext cx="0" cy="129325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60E93F0-0F62-EA47-8E94-3DBF6E4DEBE8}"/>
              </a:ext>
            </a:extLst>
          </p:cNvPr>
          <p:cNvCxnSpPr>
            <a:cxnSpLocks/>
          </p:cNvCxnSpPr>
          <p:nvPr/>
        </p:nvCxnSpPr>
        <p:spPr>
          <a:xfrm flipH="1">
            <a:off x="1531918" y="2467794"/>
            <a:ext cx="4868882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35C7F35C-23B4-D54F-BBCC-50AE15ADB50B}"/>
              </a:ext>
            </a:extLst>
          </p:cNvPr>
          <p:cNvSpPr/>
          <p:nvPr/>
        </p:nvSpPr>
        <p:spPr>
          <a:xfrm>
            <a:off x="1840675" y="3123210"/>
            <a:ext cx="1280160" cy="1280160"/>
          </a:xfrm>
          <a:prstGeom prst="ellipse">
            <a:avLst/>
          </a:prstGeom>
          <a:solidFill>
            <a:schemeClr val="bg2"/>
          </a:solidFill>
          <a:ln w="635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/>
              <a:t>Device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C923BE0-2C5E-A94B-8119-0E38BA666C7C}"/>
              </a:ext>
            </a:extLst>
          </p:cNvPr>
          <p:cNvSpPr/>
          <p:nvPr/>
        </p:nvSpPr>
        <p:spPr>
          <a:xfrm>
            <a:off x="4039590" y="3123210"/>
            <a:ext cx="1280556" cy="127859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/>
              <a:t>Collector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98F4C6-02DA-0146-9457-BAD7A2ADF360}"/>
              </a:ext>
            </a:extLst>
          </p:cNvPr>
          <p:cNvSpPr/>
          <p:nvPr/>
        </p:nvSpPr>
        <p:spPr>
          <a:xfrm>
            <a:off x="6119750" y="2778826"/>
            <a:ext cx="1824842" cy="1822040"/>
          </a:xfrm>
          <a:prstGeom prst="ellipse">
            <a:avLst/>
          </a:prstGeom>
          <a:ln w="635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/>
              <a:t>OpenData Event Manager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03335A-DAB6-DB46-8D7B-33DF0CF012EB}"/>
              </a:ext>
            </a:extLst>
          </p:cNvPr>
          <p:cNvCxnSpPr>
            <a:cxnSpLocks/>
          </p:cNvCxnSpPr>
          <p:nvPr/>
        </p:nvCxnSpPr>
        <p:spPr>
          <a:xfrm>
            <a:off x="3194462" y="3776353"/>
            <a:ext cx="783772" cy="0"/>
          </a:xfrm>
          <a:prstGeom prst="straightConnector1">
            <a:avLst/>
          </a:prstGeom>
          <a:ln w="76200">
            <a:solidFill>
              <a:schemeClr val="accent3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A2D40C-C35D-D542-8F65-9EDE9476D941}"/>
              </a:ext>
            </a:extLst>
          </p:cNvPr>
          <p:cNvCxnSpPr>
            <a:cxnSpLocks/>
          </p:cNvCxnSpPr>
          <p:nvPr/>
        </p:nvCxnSpPr>
        <p:spPr>
          <a:xfrm>
            <a:off x="5313218" y="3776353"/>
            <a:ext cx="783772" cy="0"/>
          </a:xfrm>
          <a:prstGeom prst="straightConnector1">
            <a:avLst/>
          </a:prstGeom>
          <a:ln w="76200">
            <a:solidFill>
              <a:schemeClr val="accent3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FEB953F-5341-384B-87C5-BD1438F8BDE9}"/>
              </a:ext>
            </a:extLst>
          </p:cNvPr>
          <p:cNvCxnSpPr>
            <a:cxnSpLocks/>
          </p:cNvCxnSpPr>
          <p:nvPr/>
        </p:nvCxnSpPr>
        <p:spPr>
          <a:xfrm>
            <a:off x="7954488" y="3776353"/>
            <a:ext cx="783772" cy="0"/>
          </a:xfrm>
          <a:prstGeom prst="straightConnector1">
            <a:avLst/>
          </a:prstGeom>
          <a:ln w="76200">
            <a:solidFill>
              <a:schemeClr val="accent3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587B16D5-C6F9-514C-82A7-3181FBB27B45}"/>
              </a:ext>
            </a:extLst>
          </p:cNvPr>
          <p:cNvSpPr/>
          <p:nvPr/>
        </p:nvSpPr>
        <p:spPr>
          <a:xfrm>
            <a:off x="8716488" y="3123210"/>
            <a:ext cx="1280556" cy="1278590"/>
          </a:xfrm>
          <a:prstGeom prst="ellipse">
            <a:avLst/>
          </a:prstGeom>
          <a:ln w="635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470FDD-DAEB-DB4A-A727-A9323699666F}"/>
              </a:ext>
            </a:extLst>
          </p:cNvPr>
          <p:cNvSpPr txBox="1"/>
          <p:nvPr/>
        </p:nvSpPr>
        <p:spPr>
          <a:xfrm>
            <a:off x="10925299" y="1116281"/>
            <a:ext cx="90281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SQLdb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A0E3C4E-6E36-AB48-AC72-9D130F91ECEA}"/>
              </a:ext>
            </a:extLst>
          </p:cNvPr>
          <p:cNvGrpSpPr/>
          <p:nvPr/>
        </p:nvGrpSpPr>
        <p:grpSpPr>
          <a:xfrm>
            <a:off x="9045500" y="3404369"/>
            <a:ext cx="644767" cy="847966"/>
            <a:chOff x="5204398" y="1643193"/>
            <a:chExt cx="795278" cy="104591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E7B5BDA-7B81-A041-8828-57033801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5291" y="1643193"/>
              <a:ext cx="749807" cy="66582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032C360-D8DC-6841-8CDE-276017D1CEAF}"/>
                </a:ext>
              </a:extLst>
            </p:cNvPr>
            <p:cNvSpPr/>
            <p:nvPr/>
          </p:nvSpPr>
          <p:spPr>
            <a:xfrm>
              <a:off x="5204398" y="2359493"/>
              <a:ext cx="795278" cy="32961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>
                <a:lnSpc>
                  <a:spcPct val="80000"/>
                </a:lnSpc>
              </a:pPr>
              <a:r>
                <a:rPr lang="en-US" sz="1600">
                  <a:solidFill>
                    <a:schemeClr val="bg1"/>
                  </a:solidFill>
                  <a:cs typeface="Helvetica Light"/>
                </a:rPr>
                <a:t>SQLdb</a:t>
              </a: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6580AA2-D0A3-5442-8032-EA01C1A6683C}"/>
              </a:ext>
            </a:extLst>
          </p:cNvPr>
          <p:cNvCxnSpPr>
            <a:cxnSpLocks/>
          </p:cNvCxnSpPr>
          <p:nvPr/>
        </p:nvCxnSpPr>
        <p:spPr>
          <a:xfrm flipH="1">
            <a:off x="3441867" y="5029200"/>
            <a:ext cx="7125819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BB9E2EBB-ED89-E149-8DC4-C44B22A7B067}"/>
              </a:ext>
            </a:extLst>
          </p:cNvPr>
          <p:cNvSpPr/>
          <p:nvPr/>
        </p:nvSpPr>
        <p:spPr>
          <a:xfrm>
            <a:off x="1693380" y="1154875"/>
            <a:ext cx="5324938" cy="1459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Device to Collector</a:t>
            </a:r>
          </a:p>
          <a:p>
            <a:pPr>
              <a:spcAft>
                <a:spcPts val="200"/>
              </a:spcAft>
            </a:pPr>
            <a:r>
              <a:rPr lang="en-US" sz="1600">
                <a:solidFill>
                  <a:schemeClr val="tx2"/>
                </a:solidFill>
              </a:rPr>
              <a:t>On average, 100 bytes per point per polling interval</a:t>
            </a:r>
          </a:p>
          <a:p>
            <a:pPr marL="18288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Polling interval is configurable – varies by device</a:t>
            </a:r>
          </a:p>
          <a:p>
            <a:pPr marL="36576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</a:rPr>
              <a:t>Power devices – typically every 10 seconds</a:t>
            </a:r>
          </a:p>
          <a:p>
            <a:pPr marL="36576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</a:rPr>
              <a:t>Environmental sensors – typically every 60 seconds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36DDFCD-6386-8946-8E84-BD6D5515AC13}"/>
              </a:ext>
            </a:extLst>
          </p:cNvPr>
          <p:cNvCxnSpPr>
            <a:cxnSpLocks/>
          </p:cNvCxnSpPr>
          <p:nvPr/>
        </p:nvCxnSpPr>
        <p:spPr>
          <a:xfrm>
            <a:off x="6399222" y="2071868"/>
            <a:ext cx="0" cy="40780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7DDC1DE-37A2-6840-9944-73F61F55A6EC}"/>
              </a:ext>
            </a:extLst>
          </p:cNvPr>
          <p:cNvCxnSpPr>
            <a:cxnSpLocks/>
          </p:cNvCxnSpPr>
          <p:nvPr/>
        </p:nvCxnSpPr>
        <p:spPr>
          <a:xfrm>
            <a:off x="5562600" y="3805666"/>
            <a:ext cx="0" cy="123003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2BF67C-A195-2442-ACBA-DBBAA1B4215C}"/>
              </a:ext>
            </a:extLst>
          </p:cNvPr>
          <p:cNvCxnSpPr>
            <a:cxnSpLocks/>
          </p:cNvCxnSpPr>
          <p:nvPr/>
        </p:nvCxnSpPr>
        <p:spPr>
          <a:xfrm>
            <a:off x="1524000" y="2071868"/>
            <a:ext cx="0" cy="40780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45ACDA-E284-0541-86A9-CC46A0BDDB6D}"/>
              </a:ext>
            </a:extLst>
          </p:cNvPr>
          <p:cNvCxnSpPr>
            <a:cxnSpLocks/>
          </p:cNvCxnSpPr>
          <p:nvPr/>
        </p:nvCxnSpPr>
        <p:spPr>
          <a:xfrm>
            <a:off x="10551289" y="5029200"/>
            <a:ext cx="0" cy="40780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242937-C8D5-5C48-ACAB-84E9B731715E}"/>
              </a:ext>
            </a:extLst>
          </p:cNvPr>
          <p:cNvCxnSpPr>
            <a:cxnSpLocks/>
          </p:cNvCxnSpPr>
          <p:nvPr/>
        </p:nvCxnSpPr>
        <p:spPr>
          <a:xfrm>
            <a:off x="3430578" y="5029200"/>
            <a:ext cx="0" cy="40780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90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2100FD-DB44-A548-AE85-952C7449AA53}"/>
              </a:ext>
            </a:extLst>
          </p:cNvPr>
          <p:cNvSpPr/>
          <p:nvPr/>
        </p:nvSpPr>
        <p:spPr>
          <a:xfrm>
            <a:off x="1064538" y="1030778"/>
            <a:ext cx="10262825" cy="4872446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E17851-DAD9-48A9-B712-3FEB54C6EADA}"/>
              </a:ext>
            </a:extLst>
          </p:cNvPr>
          <p:cNvSpPr txBox="1"/>
          <p:nvPr/>
        </p:nvSpPr>
        <p:spPr>
          <a:xfrm>
            <a:off x="2489329" y="2306218"/>
            <a:ext cx="2692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Accurate &amp; structured IoT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43D295-C2B3-4B58-99D5-46FBD86367D3}"/>
              </a:ext>
            </a:extLst>
          </p:cNvPr>
          <p:cNvSpPr txBox="1"/>
          <p:nvPr/>
        </p:nvSpPr>
        <p:spPr>
          <a:xfrm>
            <a:off x="2477503" y="3363404"/>
            <a:ext cx="3574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Cloud or On-Prem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954AA605-582D-B74E-B947-5901A74B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17" y="443166"/>
            <a:ext cx="11149228" cy="432498"/>
          </a:xfrm>
        </p:spPr>
        <p:txBody>
          <a:bodyPr>
            <a:normAutofit fontScale="90000"/>
          </a:bodyPr>
          <a:lstStyle/>
          <a:p>
            <a:r>
              <a:rPr lang="en-US"/>
              <a:t>Summary of OpenData Key Features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87C935-8C52-4989-BD2F-C508638F2A84}"/>
              </a:ext>
            </a:extLst>
          </p:cNvPr>
          <p:cNvSpPr txBox="1"/>
          <p:nvPr/>
        </p:nvSpPr>
        <p:spPr>
          <a:xfrm>
            <a:off x="2520169" y="1629511"/>
            <a:ext cx="3493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Ready to deploy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CA999700-C319-43C8-A52A-127A3F9E6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0415" y="3264314"/>
            <a:ext cx="647700" cy="6477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6E27E0D8-FEE7-4A54-B95E-587E60031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10415" y="2400404"/>
            <a:ext cx="647700" cy="6477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A2D41B24-F3E1-4114-B921-868BB1008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10415" y="1536494"/>
            <a:ext cx="647700" cy="6477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AB83CF3-F0DA-42EA-82ED-E9DE3CD4E1A0}"/>
              </a:ext>
            </a:extLst>
          </p:cNvPr>
          <p:cNvSpPr txBox="1"/>
          <p:nvPr/>
        </p:nvSpPr>
        <p:spPr>
          <a:xfrm>
            <a:off x="6952302" y="3200118"/>
            <a:ext cx="3356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Commodity hardware (lower cost)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D35A3EDE-1230-4074-B30F-1B3CB8953B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54376" y="3264314"/>
            <a:ext cx="647700" cy="6477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293F0CF-7ED6-48B2-A1FE-A4ED2698B6A1}"/>
              </a:ext>
            </a:extLst>
          </p:cNvPr>
          <p:cNvSpPr txBox="1"/>
          <p:nvPr/>
        </p:nvSpPr>
        <p:spPr>
          <a:xfrm>
            <a:off x="2488257" y="4072134"/>
            <a:ext cx="2648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Easy-to-deploy (lower cost)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3CBAC5FC-9FE3-424A-AFFD-8ABBAEE2BA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0415" y="4128223"/>
            <a:ext cx="647700" cy="6477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74E4997-627A-4CE4-993B-6C45E609766F}"/>
              </a:ext>
            </a:extLst>
          </p:cNvPr>
          <p:cNvSpPr txBox="1"/>
          <p:nvPr/>
        </p:nvSpPr>
        <p:spPr>
          <a:xfrm>
            <a:off x="6984479" y="2491276"/>
            <a:ext cx="4071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Highly scalable &amp; secure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9B52C1-61AD-4DD6-B97C-F5E547A4E3EA}"/>
              </a:ext>
            </a:extLst>
          </p:cNvPr>
          <p:cNvSpPr txBox="1"/>
          <p:nvPr/>
        </p:nvSpPr>
        <p:spPr>
          <a:xfrm>
            <a:off x="6944837" y="1629511"/>
            <a:ext cx="31186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End-to-End solution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894A0EC3-E708-4704-9C97-A5B210E11A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54376" y="1536494"/>
            <a:ext cx="647700" cy="6477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64BC9B3-EC24-482D-A004-A575A8975567}"/>
              </a:ext>
            </a:extLst>
          </p:cNvPr>
          <p:cNvSpPr txBox="1"/>
          <p:nvPr/>
        </p:nvSpPr>
        <p:spPr>
          <a:xfrm>
            <a:off x="6979717" y="4093904"/>
            <a:ext cx="3220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Expandable to many use cases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0D3F5E15-C789-45E6-AB1C-CA907F9902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54376" y="4128223"/>
            <a:ext cx="712470" cy="71247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3148BF0-EBA8-4F25-A1D6-D7FBFDC8D5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54376" y="2400404"/>
            <a:ext cx="647700" cy="6477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70A99D6-053A-2945-A618-DBE9CB905407}"/>
              </a:ext>
            </a:extLst>
          </p:cNvPr>
          <p:cNvSpPr/>
          <p:nvPr/>
        </p:nvSpPr>
        <p:spPr>
          <a:xfrm>
            <a:off x="8039560" y="-1371128"/>
            <a:ext cx="3066758" cy="612008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C85EBC-4F4A-C546-A104-B519B64A9C32}"/>
              </a:ext>
            </a:extLst>
          </p:cNvPr>
          <p:cNvCxnSpPr>
            <a:cxnSpLocks/>
          </p:cNvCxnSpPr>
          <p:nvPr/>
        </p:nvCxnSpPr>
        <p:spPr>
          <a:xfrm>
            <a:off x="5601688" y="1839686"/>
            <a:ext cx="0" cy="26452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329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C222FD9-AA2E-7C4A-A1B7-98FF038A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748289-5994-5947-BC9C-470935099683}"/>
              </a:ext>
            </a:extLst>
          </p:cNvPr>
          <p:cNvSpPr txBox="1"/>
          <p:nvPr/>
        </p:nvSpPr>
        <p:spPr>
          <a:xfrm>
            <a:off x="4457869" y="479284"/>
            <a:ext cx="3926266" cy="93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Solutions for Data Center</a:t>
            </a:r>
            <a:br>
              <a:rPr lang="en-US" b="1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n-US" b="1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Infrastructure Management </a:t>
            </a: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 | ANALYZE | ACT </a:t>
            </a:r>
          </a:p>
        </p:txBody>
      </p:sp>
      <p:pic>
        <p:nvPicPr>
          <p:cNvPr id="11" name="Picture 10" descr="untitled.png">
            <a:extLst>
              <a:ext uri="{FF2B5EF4-FFF2-40B4-BE49-F238E27FC236}">
                <a16:creationId xmlns:a16="http://schemas.microsoft.com/office/drawing/2014/main" id="{BFD8C3EE-F857-4F10-A9F1-2F3615237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3491344"/>
            <a:ext cx="3871357" cy="33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28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020036-A4F0-B54B-A774-AB70C072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431" y="1535722"/>
            <a:ext cx="5416634" cy="1607733"/>
          </a:xfrm>
        </p:spPr>
        <p:txBody>
          <a:bodyPr/>
          <a:lstStyle/>
          <a:p>
            <a:r>
              <a:rPr lang="en-US" sz="3000"/>
              <a:t>Product UI Demonstration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41136E7-5CC7-E84A-958B-7CBDC8CF42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89885" y="1137812"/>
            <a:ext cx="3403568" cy="4678788"/>
          </a:xfrm>
        </p:spPr>
      </p:pic>
    </p:spTree>
    <p:extLst>
      <p:ext uri="{BB962C8B-B14F-4D97-AF65-F5344CB8AC3E}">
        <p14:creationId xmlns:p14="http://schemas.microsoft.com/office/powerpoint/2010/main" val="36962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4FF097-9ECC-A541-A729-44C0D80837E5}"/>
              </a:ext>
            </a:extLst>
          </p:cNvPr>
          <p:cNvSpPr txBox="1"/>
          <p:nvPr/>
        </p:nvSpPr>
        <p:spPr>
          <a:xfrm>
            <a:off x="2328333" y="482606"/>
            <a:ext cx="397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Who is Modius?</a:t>
            </a:r>
          </a:p>
        </p:txBody>
      </p:sp>
      <p:pic>
        <p:nvPicPr>
          <p:cNvPr id="19" name="Picture 18" descr="laptop.jpg">
            <a:extLst>
              <a:ext uri="{FF2B5EF4-FFF2-40B4-BE49-F238E27FC236}">
                <a16:creationId xmlns:a16="http://schemas.microsoft.com/office/drawing/2014/main" id="{F1FEADBD-BB01-B040-A937-4FD0111DA6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1" b="-1265"/>
          <a:stretch>
            <a:fillRect/>
          </a:stretch>
        </p:blipFill>
        <p:spPr>
          <a:xfrm flipH="1">
            <a:off x="0" y="1393516"/>
            <a:ext cx="6008914" cy="4316237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526F233A-2DFB-674E-8734-0A3CD787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723126"/>
            <a:ext cx="4571415" cy="302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48B2CFB-44D9-A546-A1F1-0A3648D2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Modius?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F80677F-6A4E-8348-9020-E1813A25684F}"/>
              </a:ext>
            </a:extLst>
          </p:cNvPr>
          <p:cNvSpPr txBox="1">
            <a:spLocks/>
          </p:cNvSpPr>
          <p:nvPr/>
        </p:nvSpPr>
        <p:spPr>
          <a:xfrm>
            <a:off x="6727988" y="5075120"/>
            <a:ext cx="4761535" cy="45593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371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C297B-EED8-F049-B5C2-A34A45C7C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37985"/>
            <a:ext cx="4589522" cy="271704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E7EC44D-721E-C346-B214-FB021E16F145}"/>
              </a:ext>
            </a:extLst>
          </p:cNvPr>
          <p:cNvSpPr txBox="1">
            <a:spLocks/>
          </p:cNvSpPr>
          <p:nvPr/>
        </p:nvSpPr>
        <p:spPr>
          <a:xfrm>
            <a:off x="5827611" y="2978333"/>
            <a:ext cx="5362479" cy="19158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371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584" lvl="1" fontAlgn="base"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Based in San Francisco, CA</a:t>
            </a:r>
          </a:p>
          <a:p>
            <a:pPr marL="100584" lvl="1" fontAlgn="base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Deployed in production environments since 2007</a:t>
            </a:r>
          </a:p>
          <a:p>
            <a:pPr marL="100584" lvl="1" fontAlgn="base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Veteran owned small business  (VOSB)</a:t>
            </a:r>
          </a:p>
          <a:p>
            <a:pPr marL="100584" lvl="1" fontAlgn="base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Product: </a:t>
            </a:r>
            <a:r>
              <a:rPr lang="en-US" i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OpenData</a:t>
            </a:r>
            <a:r>
              <a:rPr lang="en-US" sz="1400" baseline="300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9170A56-1ABB-C64F-8F4B-1E4E3C862541}"/>
              </a:ext>
            </a:extLst>
          </p:cNvPr>
          <p:cNvSpPr txBox="1">
            <a:spLocks/>
          </p:cNvSpPr>
          <p:nvPr/>
        </p:nvSpPr>
        <p:spPr>
          <a:xfrm>
            <a:off x="5845029" y="1530532"/>
            <a:ext cx="5362479" cy="1230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371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base"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None/>
              <a:defRPr/>
            </a:pPr>
            <a:r>
              <a:rPr lang="en-US" sz="2600" dirty="0">
                <a:solidFill>
                  <a:schemeClr val="accent1"/>
                </a:solidFill>
              </a:rPr>
              <a:t>Modius provides the solutions for managing the availability, capacity and efficiency of critical facilities</a:t>
            </a:r>
          </a:p>
        </p:txBody>
      </p:sp>
    </p:spTree>
    <p:extLst>
      <p:ext uri="{BB962C8B-B14F-4D97-AF65-F5344CB8AC3E}">
        <p14:creationId xmlns:p14="http://schemas.microsoft.com/office/powerpoint/2010/main" val="194626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BC62BD-71D8-1247-8871-95C411828248}"/>
              </a:ext>
            </a:extLst>
          </p:cNvPr>
          <p:cNvSpPr/>
          <p:nvPr/>
        </p:nvSpPr>
        <p:spPr>
          <a:xfrm>
            <a:off x="4245427" y="3668486"/>
            <a:ext cx="3254829" cy="24166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F64BB6-A266-4B4E-8839-3D31A08663FB}"/>
              </a:ext>
            </a:extLst>
          </p:cNvPr>
          <p:cNvSpPr/>
          <p:nvPr/>
        </p:nvSpPr>
        <p:spPr>
          <a:xfrm>
            <a:off x="7674426" y="3668486"/>
            <a:ext cx="3254829" cy="24166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FBD16B-82FB-AF4D-A38B-7872D4CE214A}"/>
              </a:ext>
            </a:extLst>
          </p:cNvPr>
          <p:cNvSpPr/>
          <p:nvPr/>
        </p:nvSpPr>
        <p:spPr>
          <a:xfrm>
            <a:off x="783770" y="3668486"/>
            <a:ext cx="3254829" cy="24166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E9688-1CC2-3445-88F1-E25783DF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Customer Case Study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BA9D7-526E-3B44-9177-0C8F0807A7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419" y="1174602"/>
            <a:ext cx="10030610" cy="4559300"/>
          </a:xfrm>
        </p:spPr>
        <p:txBody>
          <a:bodyPr/>
          <a:lstStyle/>
          <a:p>
            <a:r>
              <a:rPr lang="en-US"/>
              <a:t> </a:t>
            </a:r>
            <a:r>
              <a:rPr lang="en-US" sz="2400"/>
              <a:t>Background </a:t>
            </a:r>
          </a:p>
          <a:p>
            <a:pPr marL="182880" indent="-137160">
              <a:buFont typeface="Arial" panose="020B0604020202020204" pitchFamily="34" charset="0"/>
              <a:buChar char="•"/>
            </a:pPr>
            <a:r>
              <a:rPr lang="en-US" sz="2000"/>
              <a:t>Software and Services company with over 4,000 employees in 60 countries</a:t>
            </a:r>
          </a:p>
          <a:p>
            <a:pPr marL="182880" indent="-137160">
              <a:buFont typeface="Arial" panose="020B0604020202020204" pitchFamily="34" charset="0"/>
              <a:buChar char="•"/>
            </a:pPr>
            <a:r>
              <a:rPr lang="en-US" sz="2000"/>
              <a:t>Data center N+1 cooling capacity was at risk based on the center’s rapid growth.</a:t>
            </a:r>
          </a:p>
          <a:p>
            <a:pPr marL="182880" indent="-137160">
              <a:buFont typeface="Arial" panose="020B0604020202020204" pitchFamily="34" charset="0"/>
              <a:buChar char="•"/>
            </a:pPr>
            <a:r>
              <a:rPr lang="en-US" sz="2000"/>
              <a:t> Management took action to optimize existing power and cooling resources and free up capacity to support more equipment in the existing space  </a:t>
            </a:r>
          </a:p>
        </p:txBody>
      </p:sp>
      <p:sp>
        <p:nvSpPr>
          <p:cNvPr id="21" name="Text Box 122">
            <a:extLst>
              <a:ext uri="{FF2B5EF4-FFF2-40B4-BE49-F238E27FC236}">
                <a16:creationId xmlns:a16="http://schemas.microsoft.com/office/drawing/2014/main" id="{B48AD260-D68B-2744-8F63-B78D00593C9F}"/>
              </a:ext>
            </a:extLst>
          </p:cNvPr>
          <p:cNvSpPr txBox="1"/>
          <p:nvPr/>
        </p:nvSpPr>
        <p:spPr>
          <a:xfrm>
            <a:off x="4282950" y="4010863"/>
            <a:ext cx="3239588" cy="20742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18288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464185" algn="l"/>
              </a:tabLst>
            </a:pPr>
            <a:r>
              <a:rPr lang="en-US" sz="2200" dirty="0" err="1">
                <a:solidFill>
                  <a:srgbClr val="6D8091"/>
                </a:solidFill>
                <a:latin typeface="+mj-lt"/>
                <a:cs typeface="Times New Roman" panose="02020603050405020304" pitchFamily="18" charset="0"/>
              </a:rPr>
              <a:t>CapEx</a:t>
            </a:r>
            <a:r>
              <a:rPr lang="en-US" sz="2200" dirty="0">
                <a:solidFill>
                  <a:srgbClr val="6D8091"/>
                </a:solidFill>
                <a:latin typeface="+mj-lt"/>
                <a:cs typeface="Times New Roman" panose="02020603050405020304" pitchFamily="18" charset="0"/>
              </a:rPr>
              <a:t> Cost Savings </a:t>
            </a:r>
          </a:p>
          <a:p>
            <a:pPr>
              <a:tabLst>
                <a:tab pos="464185" algn="l"/>
              </a:tabLst>
            </a:pPr>
            <a:r>
              <a:rPr lang="en-US" sz="2800" b="1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$1.35M</a:t>
            </a:r>
            <a:endParaRPr lang="en-US" sz="2000" b="1" dirty="0">
              <a:solidFill>
                <a:schemeClr val="accent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64185" algn="l"/>
              </a:tabLst>
            </a:pPr>
            <a:endParaRPr lang="en-US" sz="1000" dirty="0">
              <a:ln>
                <a:noFill/>
              </a:ln>
              <a:solidFill>
                <a:srgbClr val="6D809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64185" algn="l"/>
              </a:tabLst>
            </a:pPr>
            <a:r>
              <a:rPr lang="en-US" sz="2200" dirty="0" err="1">
                <a:solidFill>
                  <a:srgbClr val="6D8091"/>
                </a:solidFill>
                <a:latin typeface="+mj-lt"/>
                <a:cs typeface="Times New Roman" panose="02020603050405020304" pitchFamily="18" charset="0"/>
              </a:rPr>
              <a:t>OpEx</a:t>
            </a:r>
            <a:r>
              <a:rPr lang="en-US" sz="2200" dirty="0">
                <a:solidFill>
                  <a:srgbClr val="6D8091"/>
                </a:solidFill>
                <a:latin typeface="+mj-lt"/>
                <a:cs typeface="Times New Roman" panose="02020603050405020304" pitchFamily="18" charset="0"/>
              </a:rPr>
              <a:t> Cost Savings </a:t>
            </a:r>
            <a:br>
              <a:rPr lang="en-US" sz="1000" dirty="0">
                <a:ln>
                  <a:noFill/>
                </a:ln>
                <a:solidFill>
                  <a:srgbClr val="6D809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$262,000</a:t>
            </a:r>
            <a:r>
              <a:rPr lang="en-US" sz="1800" b="1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400" b="1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endParaRPr lang="en-US" sz="1000" b="1" dirty="0">
              <a:ln>
                <a:noFill/>
              </a:ln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64185" algn="l"/>
              </a:tabLst>
            </a:pPr>
            <a:r>
              <a:rPr lang="en-US" sz="1000" dirty="0">
                <a:ln>
                  <a:noFill/>
                </a:ln>
                <a:solidFill>
                  <a:srgbClr val="6D809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64185" algn="l"/>
              </a:tabLst>
            </a:pPr>
            <a:endParaRPr lang="en-US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22">
            <a:extLst>
              <a:ext uri="{FF2B5EF4-FFF2-40B4-BE49-F238E27FC236}">
                <a16:creationId xmlns:a16="http://schemas.microsoft.com/office/drawing/2014/main" id="{F524E184-9B6E-ED4F-A343-818A5571200A}"/>
              </a:ext>
            </a:extLst>
          </p:cNvPr>
          <p:cNvSpPr txBox="1"/>
          <p:nvPr/>
        </p:nvSpPr>
        <p:spPr>
          <a:xfrm>
            <a:off x="783770" y="3934663"/>
            <a:ext cx="2896437" cy="21504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18288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200"/>
              </a:spcBef>
              <a:tabLst>
                <a:tab pos="464185" algn="l"/>
              </a:tabLst>
            </a:pPr>
            <a:r>
              <a:rPr lang="en-US" sz="2200">
                <a:solidFill>
                  <a:srgbClr val="6D8091"/>
                </a:solidFill>
                <a:latin typeface="+mj-lt"/>
                <a:cs typeface="Times New Roman" panose="02020603050405020304" pitchFamily="18" charset="0"/>
              </a:rPr>
              <a:t>Cap Costs</a:t>
            </a:r>
            <a:br>
              <a:rPr lang="en-US" sz="2000">
                <a:solidFill>
                  <a:srgbClr val="6D809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$710,000</a:t>
            </a:r>
          </a:p>
          <a:p>
            <a:pPr>
              <a:spcBef>
                <a:spcPts val="1200"/>
              </a:spcBef>
              <a:tabLst>
                <a:tab pos="464185" algn="l"/>
              </a:tabLst>
            </a:pPr>
            <a:r>
              <a:rPr lang="en-US" sz="2200">
                <a:solidFill>
                  <a:srgbClr val="6D8091"/>
                </a:solidFill>
                <a:latin typeface="+mj-lt"/>
                <a:cs typeface="Times New Roman" panose="02020603050405020304" pitchFamily="18" charset="0"/>
              </a:rPr>
              <a:t>Utility Incentive</a:t>
            </a:r>
            <a:br>
              <a:rPr lang="en-US" sz="1000">
                <a:solidFill>
                  <a:srgbClr val="6D809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$130,000</a:t>
            </a:r>
            <a:br>
              <a:rPr lang="en-US" sz="1000">
                <a:solidFill>
                  <a:srgbClr val="6D809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000">
                <a:solidFill>
                  <a:srgbClr val="6D809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(18% of Capital Cost)</a:t>
            </a:r>
          </a:p>
        </p:txBody>
      </p:sp>
      <p:sp>
        <p:nvSpPr>
          <p:cNvPr id="6" name="Text Box 122">
            <a:extLst>
              <a:ext uri="{FF2B5EF4-FFF2-40B4-BE49-F238E27FC236}">
                <a16:creationId xmlns:a16="http://schemas.microsoft.com/office/drawing/2014/main" id="{02359823-32C4-E74C-AABA-6796578E2C6A}"/>
              </a:ext>
            </a:extLst>
          </p:cNvPr>
          <p:cNvSpPr txBox="1"/>
          <p:nvPr/>
        </p:nvSpPr>
        <p:spPr>
          <a:xfrm>
            <a:off x="7707084" y="4010863"/>
            <a:ext cx="4065562" cy="19871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18288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64185" algn="l"/>
              </a:tabLst>
            </a:pPr>
            <a:r>
              <a:rPr lang="en-US" sz="2200">
                <a:solidFill>
                  <a:srgbClr val="6D8091"/>
                </a:solidFill>
                <a:latin typeface="+mj-lt"/>
                <a:cs typeface="Times New Roman" panose="02020603050405020304" pitchFamily="18" charset="0"/>
              </a:rPr>
              <a:t>Energy Savings</a:t>
            </a:r>
            <a:br>
              <a:rPr lang="en-US" sz="1000">
                <a:ln>
                  <a:noFill/>
                </a:ln>
                <a:solidFill>
                  <a:srgbClr val="6D809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2.3M kW</a:t>
            </a:r>
            <a:r>
              <a:rPr lang="en-US" sz="1800" b="1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400" b="1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endParaRPr lang="en-US" sz="240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64185" algn="l"/>
              </a:tabLst>
            </a:pPr>
            <a:r>
              <a:rPr lang="en-US" sz="1000">
                <a:ln>
                  <a:noFill/>
                </a:ln>
                <a:solidFill>
                  <a:srgbClr val="6D809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64185" algn="l"/>
              </a:tabLst>
            </a:pPr>
            <a:r>
              <a:rPr lang="en-US" sz="2200">
                <a:solidFill>
                  <a:srgbClr val="6D8091"/>
                </a:solidFill>
                <a:latin typeface="+mj-lt"/>
                <a:cs typeface="Times New Roman" panose="02020603050405020304" pitchFamily="18" charset="0"/>
              </a:rPr>
              <a:t>Simple Payback</a:t>
            </a:r>
            <a:br>
              <a:rPr lang="en-US" sz="1000">
                <a:ln>
                  <a:noFill/>
                </a:ln>
                <a:solidFill>
                  <a:srgbClr val="6D809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2.2</a:t>
            </a:r>
            <a:r>
              <a:rPr lang="en-US" sz="1800" b="1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endParaRPr lang="en-US" sz="1000" b="1">
              <a:ln>
                <a:noFill/>
              </a:ln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AA92CD-E843-B94B-8C8B-C4805430F783}"/>
              </a:ext>
            </a:extLst>
          </p:cNvPr>
          <p:cNvSpPr/>
          <p:nvPr/>
        </p:nvSpPr>
        <p:spPr>
          <a:xfrm>
            <a:off x="4245427" y="3689328"/>
            <a:ext cx="3254829" cy="108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39C0D4-4D9D-6C4F-AEC2-7326B75C3605}"/>
              </a:ext>
            </a:extLst>
          </p:cNvPr>
          <p:cNvSpPr/>
          <p:nvPr/>
        </p:nvSpPr>
        <p:spPr>
          <a:xfrm>
            <a:off x="7674426" y="3689328"/>
            <a:ext cx="3254829" cy="108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84EEBC-1BDC-EC4E-80FD-340C9E018AE0}"/>
              </a:ext>
            </a:extLst>
          </p:cNvPr>
          <p:cNvSpPr/>
          <p:nvPr/>
        </p:nvSpPr>
        <p:spPr>
          <a:xfrm>
            <a:off x="783770" y="3689328"/>
            <a:ext cx="3254829" cy="108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65DF15-170E-7949-BE90-877F53EC3B92}"/>
              </a:ext>
            </a:extLst>
          </p:cNvPr>
          <p:cNvGrpSpPr/>
          <p:nvPr/>
        </p:nvGrpSpPr>
        <p:grpSpPr>
          <a:xfrm>
            <a:off x="9882553" y="-1"/>
            <a:ext cx="1910862" cy="797169"/>
            <a:chOff x="9882553" y="-1"/>
            <a:chExt cx="1910862" cy="79716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BB07E0-2CD2-F84F-8947-800BBBC23224}"/>
                </a:ext>
              </a:extLst>
            </p:cNvPr>
            <p:cNvSpPr/>
            <p:nvPr/>
          </p:nvSpPr>
          <p:spPr>
            <a:xfrm>
              <a:off x="9882553" y="-1"/>
              <a:ext cx="1910862" cy="7971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E54D94-2F5E-404F-B02C-175EADD6A421}"/>
                </a:ext>
              </a:extLst>
            </p:cNvPr>
            <p:cNvSpPr txBox="1"/>
            <p:nvPr/>
          </p:nvSpPr>
          <p:spPr>
            <a:xfrm>
              <a:off x="10186166" y="221106"/>
              <a:ext cx="15943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7DB8"/>
                </a:buClr>
              </a:pP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04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B2EB804-8A7A-5F4C-BED8-E74B40F347A6}"/>
              </a:ext>
            </a:extLst>
          </p:cNvPr>
          <p:cNvSpPr/>
          <p:nvPr/>
        </p:nvSpPr>
        <p:spPr>
          <a:xfrm>
            <a:off x="-11874" y="3105814"/>
            <a:ext cx="12203466" cy="1834954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2478FE76-968B-D44D-80DC-980986D3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What is OpenData?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9EB84F-C270-41C1-8D6F-4051A3B0F5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067" y="3023457"/>
            <a:ext cx="2834640" cy="16946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FFB5DA-B630-4D26-B811-3599116DEA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9639" y="3689514"/>
            <a:ext cx="2837869" cy="16950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8" name="Picture 17" descr="A tall building in a city&#10;&#10;Description automatically generated">
            <a:extLst>
              <a:ext uri="{FF2B5EF4-FFF2-40B4-BE49-F238E27FC236}">
                <a16:creationId xmlns:a16="http://schemas.microsoft.com/office/drawing/2014/main" id="{57BF9D15-627B-42C8-99A2-EC820153341D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704" y="3689514"/>
            <a:ext cx="2834640" cy="16916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1A7BA9-92CD-3647-8B4F-FB937D748D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744" y="5150828"/>
            <a:ext cx="2497576" cy="7731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313268-C663-6C41-9497-18AAC127CC84}"/>
              </a:ext>
            </a:extLst>
          </p:cNvPr>
          <p:cNvSpPr/>
          <p:nvPr/>
        </p:nvSpPr>
        <p:spPr>
          <a:xfrm>
            <a:off x="1340427" y="3620934"/>
            <a:ext cx="2988505" cy="18288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373A30-9F52-174F-AFAF-CE19C873398C}"/>
              </a:ext>
            </a:extLst>
          </p:cNvPr>
          <p:cNvSpPr/>
          <p:nvPr/>
        </p:nvSpPr>
        <p:spPr>
          <a:xfrm>
            <a:off x="4603173" y="2955915"/>
            <a:ext cx="2988505" cy="18288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54C036-6915-2048-822D-3AC59704C24F}"/>
              </a:ext>
            </a:extLst>
          </p:cNvPr>
          <p:cNvSpPr/>
          <p:nvPr/>
        </p:nvSpPr>
        <p:spPr>
          <a:xfrm>
            <a:off x="7715248" y="3620934"/>
            <a:ext cx="2988505" cy="18288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42D7-C7B6-4547-AC6D-DA16B5E037D5}"/>
              </a:ext>
            </a:extLst>
          </p:cNvPr>
          <p:cNvSpPr txBox="1"/>
          <p:nvPr/>
        </p:nvSpPr>
        <p:spPr>
          <a:xfrm>
            <a:off x="520916" y="1206137"/>
            <a:ext cx="11523037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800" dirty="0">
                <a:ea typeface="Calibri" panose="020F0502020204030204" pitchFamily="34" charset="0"/>
                <a:cs typeface="Arial"/>
              </a:rPr>
              <a:t>OpenData provides all the tools you need to manage the performance of mission critical infrastructure including data centers, smart buildings, telecommunication sites, production facilities, and more</a:t>
            </a:r>
            <a:endParaRPr lang="en-US" sz="2800" dirty="0">
              <a:solidFill>
                <a:schemeClr val="tx2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401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BC071F-8524-8A45-AB33-3F8870136DF4}"/>
              </a:ext>
            </a:extLst>
          </p:cNvPr>
          <p:cNvSpPr/>
          <p:nvPr/>
        </p:nvSpPr>
        <p:spPr>
          <a:xfrm>
            <a:off x="0" y="4783618"/>
            <a:ext cx="12192000" cy="558501"/>
          </a:xfrm>
          <a:prstGeom prst="rect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D5B5001-9788-3140-8B09-E33D52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Projects Have…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6FD956-94D3-C44C-9356-C3764A3554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935" y="1174602"/>
            <a:ext cx="10963210" cy="3486723"/>
          </a:xfrm>
        </p:spPr>
        <p:txBody>
          <a:bodyPr/>
          <a:lstStyle/>
          <a:p>
            <a:pPr lvl="1" fontAlgn="base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Highly disparate physical infrastructure</a:t>
            </a:r>
          </a:p>
          <a:p>
            <a:pPr lvl="1" fontAlgn="base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Multiple systems for monitoring</a:t>
            </a:r>
          </a:p>
          <a:p>
            <a:pPr lvl="1" fontAlgn="base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Geographically distributed locations</a:t>
            </a:r>
          </a:p>
          <a:p>
            <a:pPr lvl="1" fontAlgn="base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Locations which are differentiated in size &amp; maturity</a:t>
            </a:r>
          </a:p>
          <a:p>
            <a:pPr lvl="1" fontAlgn="base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Existing monitoring deemed inadequate or inefficient to use</a:t>
            </a:r>
          </a:p>
          <a:p>
            <a:pPr lvl="1" fontAlgn="base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Uncertain use-cases complicating project definition &amp; pricing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8787DD-910B-2844-8E71-47067D34B936}"/>
              </a:ext>
            </a:extLst>
          </p:cNvPr>
          <p:cNvSpPr/>
          <p:nvPr/>
        </p:nvSpPr>
        <p:spPr>
          <a:xfrm>
            <a:off x="2189013" y="4783618"/>
            <a:ext cx="9013374" cy="558501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defRPr/>
            </a:pPr>
            <a:endParaRPr lang="en-US" sz="2000" b="1" dirty="0">
              <a:solidFill>
                <a:schemeClr val="bg1"/>
              </a:solidFill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7576B6-762E-214F-BCF1-89E1FA69E783}"/>
              </a:ext>
            </a:extLst>
          </p:cNvPr>
          <p:cNvSpPr/>
          <p:nvPr/>
        </p:nvSpPr>
        <p:spPr>
          <a:xfrm>
            <a:off x="609950" y="4849412"/>
            <a:ext cx="15441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007DB8"/>
              </a:buClr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End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07F4BF-E12D-DF46-926F-91BCC9366A9F}"/>
              </a:ext>
            </a:extLst>
          </p:cNvPr>
          <p:cNvSpPr/>
          <p:nvPr/>
        </p:nvSpPr>
        <p:spPr>
          <a:xfrm>
            <a:off x="6197601" y="0"/>
            <a:ext cx="5499100" cy="22098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C3CF06-F0CE-2043-829E-C7EB7457EF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0"/>
            <a:ext cx="5257800" cy="209550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199C8B-B4D3-5748-B272-415392534588}"/>
              </a:ext>
            </a:extLst>
          </p:cNvPr>
          <p:cNvSpPr/>
          <p:nvPr/>
        </p:nvSpPr>
        <p:spPr>
          <a:xfrm>
            <a:off x="2189013" y="4776281"/>
            <a:ext cx="9013374" cy="558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Provide flexible aggregation of all critical infrastructure with easy data access</a:t>
            </a:r>
            <a:endParaRPr lang="en-US" sz="2000" b="1" dirty="0">
              <a:solidFill>
                <a:schemeClr val="bg1"/>
              </a:solidFill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7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2100FD-DB44-A548-AE85-952C7449AA53}"/>
              </a:ext>
            </a:extLst>
          </p:cNvPr>
          <p:cNvSpPr/>
          <p:nvPr/>
        </p:nvSpPr>
        <p:spPr>
          <a:xfrm>
            <a:off x="1064538" y="1030778"/>
            <a:ext cx="10262825" cy="4872446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E17851-DAD9-48A9-B712-3FEB54C6EADA}"/>
              </a:ext>
            </a:extLst>
          </p:cNvPr>
          <p:cNvSpPr txBox="1"/>
          <p:nvPr/>
        </p:nvSpPr>
        <p:spPr>
          <a:xfrm>
            <a:off x="2489329" y="2306218"/>
            <a:ext cx="2692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Accurate &amp; structured IoT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43D295-C2B3-4B58-99D5-46FBD86367D3}"/>
              </a:ext>
            </a:extLst>
          </p:cNvPr>
          <p:cNvSpPr txBox="1"/>
          <p:nvPr/>
        </p:nvSpPr>
        <p:spPr>
          <a:xfrm>
            <a:off x="2477503" y="3363404"/>
            <a:ext cx="3574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Cloud or On-Prem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954AA605-582D-B74E-B947-5901A74B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17" y="443166"/>
            <a:ext cx="11149228" cy="432498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OpenData Key Features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87C935-8C52-4989-BD2F-C508638F2A84}"/>
              </a:ext>
            </a:extLst>
          </p:cNvPr>
          <p:cNvSpPr txBox="1"/>
          <p:nvPr/>
        </p:nvSpPr>
        <p:spPr>
          <a:xfrm>
            <a:off x="2520169" y="1629511"/>
            <a:ext cx="3493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Ready to deploy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CA999700-C319-43C8-A52A-127A3F9E6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0415" y="3264314"/>
            <a:ext cx="647700" cy="6477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6E27E0D8-FEE7-4A54-B95E-587E60031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10415" y="2400404"/>
            <a:ext cx="647700" cy="6477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A2D41B24-F3E1-4114-B921-868BB1008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10415" y="1536494"/>
            <a:ext cx="647700" cy="6477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AB83CF3-F0DA-42EA-82ED-E9DE3CD4E1A0}"/>
              </a:ext>
            </a:extLst>
          </p:cNvPr>
          <p:cNvSpPr txBox="1"/>
          <p:nvPr/>
        </p:nvSpPr>
        <p:spPr>
          <a:xfrm>
            <a:off x="6952302" y="3200118"/>
            <a:ext cx="3356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Commodity hardware (lower cost)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D35A3EDE-1230-4074-B30F-1B3CB8953B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54376" y="3264314"/>
            <a:ext cx="647700" cy="6477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293F0CF-7ED6-48B2-A1FE-A4ED2698B6A1}"/>
              </a:ext>
            </a:extLst>
          </p:cNvPr>
          <p:cNvSpPr txBox="1"/>
          <p:nvPr/>
        </p:nvSpPr>
        <p:spPr>
          <a:xfrm>
            <a:off x="2488257" y="4072134"/>
            <a:ext cx="2648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Easy-to-deploy (lower cost)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3CBAC5FC-9FE3-424A-AFFD-8ABBAEE2BA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0415" y="4128223"/>
            <a:ext cx="647700" cy="6477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74E4997-627A-4CE4-993B-6C45E609766F}"/>
              </a:ext>
            </a:extLst>
          </p:cNvPr>
          <p:cNvSpPr txBox="1"/>
          <p:nvPr/>
        </p:nvSpPr>
        <p:spPr>
          <a:xfrm>
            <a:off x="6984479" y="2491276"/>
            <a:ext cx="4071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Highly scalable &amp; secure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9B52C1-61AD-4DD6-B97C-F5E547A4E3EA}"/>
              </a:ext>
            </a:extLst>
          </p:cNvPr>
          <p:cNvSpPr txBox="1"/>
          <p:nvPr/>
        </p:nvSpPr>
        <p:spPr>
          <a:xfrm>
            <a:off x="6944837" y="1629511"/>
            <a:ext cx="31186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End-to-End solution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894A0EC3-E708-4704-9C97-A5B210E11A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54376" y="1536494"/>
            <a:ext cx="647700" cy="6477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64BC9B3-EC24-482D-A004-A575A8975567}"/>
              </a:ext>
            </a:extLst>
          </p:cNvPr>
          <p:cNvSpPr txBox="1"/>
          <p:nvPr/>
        </p:nvSpPr>
        <p:spPr>
          <a:xfrm>
            <a:off x="6979717" y="4093904"/>
            <a:ext cx="3220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 fontAlgn="base">
              <a:spcBef>
                <a:spcPct val="0"/>
              </a:spcBef>
              <a:spcAft>
                <a:spcPts val="1200"/>
              </a:spcAft>
              <a:buClr>
                <a:srgbClr val="4BA6DD"/>
              </a:buClr>
              <a:defRPr/>
            </a:pPr>
            <a:r>
              <a:rPr lang="en-US" sz="2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Expandable to many use cases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0D3F5E15-C789-45E6-AB1C-CA907F9902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54376" y="4128223"/>
            <a:ext cx="712470" cy="71247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3148BF0-EBA8-4F25-A1D6-D7FBFDC8D5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54376" y="2400404"/>
            <a:ext cx="647700" cy="6477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70A99D6-053A-2945-A618-DBE9CB905407}"/>
              </a:ext>
            </a:extLst>
          </p:cNvPr>
          <p:cNvSpPr/>
          <p:nvPr/>
        </p:nvSpPr>
        <p:spPr>
          <a:xfrm>
            <a:off x="8039560" y="-1371128"/>
            <a:ext cx="3066758" cy="612008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C85EBC-4F4A-C546-A104-B519B64A9C32}"/>
              </a:ext>
            </a:extLst>
          </p:cNvPr>
          <p:cNvCxnSpPr>
            <a:cxnSpLocks/>
          </p:cNvCxnSpPr>
          <p:nvPr/>
        </p:nvCxnSpPr>
        <p:spPr>
          <a:xfrm>
            <a:off x="5601688" y="1839686"/>
            <a:ext cx="0" cy="26452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09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0" grpId="0"/>
      <p:bldP spid="32" grpId="0"/>
      <p:bldP spid="36" grpId="0"/>
      <p:bldP spid="49" grpId="0"/>
      <p:bldP spid="53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257296-1957-A145-AC89-470C144A277F}"/>
              </a:ext>
            </a:extLst>
          </p:cNvPr>
          <p:cNvSpPr/>
          <p:nvPr/>
        </p:nvSpPr>
        <p:spPr>
          <a:xfrm>
            <a:off x="4889500" y="1046500"/>
            <a:ext cx="5271729" cy="3563753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FF097-9ECC-A541-A729-44C0D80837E5}"/>
              </a:ext>
            </a:extLst>
          </p:cNvPr>
          <p:cNvSpPr txBox="1"/>
          <p:nvPr/>
        </p:nvSpPr>
        <p:spPr>
          <a:xfrm>
            <a:off x="2388096" y="493067"/>
            <a:ext cx="651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Ready to deploy – a key value prop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9424E2-70F6-8B46-817F-8C67EC1F0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Ready to Deploy</a:t>
            </a:r>
            <a:endParaRPr lang="en-US" dirty="0">
              <a:solidFill>
                <a:schemeClr val="bg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EB8E1-91F8-4044-B8F7-E71269366CBC}"/>
              </a:ext>
            </a:extLst>
          </p:cNvPr>
          <p:cNvSpPr/>
          <p:nvPr/>
        </p:nvSpPr>
        <p:spPr>
          <a:xfrm>
            <a:off x="10854264" y="-14889"/>
            <a:ext cx="618068" cy="872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7F35DE-8342-294B-8436-A2F176146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7695" y="209478"/>
            <a:ext cx="647700" cy="647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2D89C9-4D5F-794B-98EB-1C45281FDD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844" y="1175655"/>
            <a:ext cx="4955557" cy="3303704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5D66ED8-4DF7-C344-8C72-AE4E2A04562C}"/>
              </a:ext>
            </a:extLst>
          </p:cNvPr>
          <p:cNvSpPr txBox="1">
            <a:spLocks/>
          </p:cNvSpPr>
          <p:nvPr/>
        </p:nvSpPr>
        <p:spPr>
          <a:xfrm>
            <a:off x="539419" y="1651518"/>
            <a:ext cx="3939275" cy="31817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371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Modius might have</a:t>
            </a:r>
            <a:r>
              <a:rPr lang="en-US" sz="2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>
                <a:solidFill>
                  <a:schemeClr val="bg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95%</a:t>
            </a:r>
            <a:r>
              <a:rPr lang="en-US" sz="2800" dirty="0">
                <a:solidFill>
                  <a:schemeClr val="bg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of what you want today… </a:t>
            </a:r>
          </a:p>
          <a:p>
            <a:r>
              <a:rPr lang="en-US" sz="28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…without the cost, </a:t>
            </a:r>
            <a:br>
              <a:rPr lang="en-US" sz="28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risk, and delay of </a:t>
            </a:r>
            <a:r>
              <a:rPr lang="en-US" sz="2800" b="1" dirty="0">
                <a:solidFill>
                  <a:schemeClr val="bg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doing-it-yourself!</a:t>
            </a:r>
            <a:endParaRPr lang="en-US" sz="2800" dirty="0">
              <a:solidFill>
                <a:schemeClr val="bg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2A6A81-2CD0-974E-9B65-634B82E46277}"/>
              </a:ext>
            </a:extLst>
          </p:cNvPr>
          <p:cNvSpPr/>
          <p:nvPr/>
        </p:nvSpPr>
        <p:spPr>
          <a:xfrm>
            <a:off x="6317673" y="4113876"/>
            <a:ext cx="2878282" cy="12382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BC7A55-0F63-1A4B-AD1A-B1E6F770EA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026" y="4346421"/>
            <a:ext cx="2497576" cy="7731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C0B35C8-F523-EC44-9414-EF755E56DA3D}"/>
              </a:ext>
            </a:extLst>
          </p:cNvPr>
          <p:cNvSpPr/>
          <p:nvPr/>
        </p:nvSpPr>
        <p:spPr>
          <a:xfrm>
            <a:off x="0" y="5596128"/>
            <a:ext cx="12192000" cy="558501"/>
          </a:xfrm>
          <a:prstGeom prst="rect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4639E3-79FA-6248-A083-9141D519329F}"/>
              </a:ext>
            </a:extLst>
          </p:cNvPr>
          <p:cNvSpPr/>
          <p:nvPr/>
        </p:nvSpPr>
        <p:spPr>
          <a:xfrm>
            <a:off x="2256571" y="5596128"/>
            <a:ext cx="7866558" cy="558501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95A642-FF6B-DE47-9510-73C70DF72607}"/>
              </a:ext>
            </a:extLst>
          </p:cNvPr>
          <p:cNvSpPr/>
          <p:nvPr/>
        </p:nvSpPr>
        <p:spPr>
          <a:xfrm>
            <a:off x="1054264" y="5669280"/>
            <a:ext cx="1349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366EF7-2127-FB4A-9A45-FF0249660D32}"/>
              </a:ext>
            </a:extLst>
          </p:cNvPr>
          <p:cNvSpPr/>
          <p:nvPr/>
        </p:nvSpPr>
        <p:spPr>
          <a:xfrm>
            <a:off x="2514600" y="5669280"/>
            <a:ext cx="736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Eliminates the cost, risk and delay of doing it yourself!</a:t>
            </a:r>
          </a:p>
        </p:txBody>
      </p:sp>
    </p:spTree>
    <p:extLst>
      <p:ext uri="{BB962C8B-B14F-4D97-AF65-F5344CB8AC3E}">
        <p14:creationId xmlns:p14="http://schemas.microsoft.com/office/powerpoint/2010/main" val="26083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3D7907E5-003D-C64B-89A3-82202A84BFC1}"/>
              </a:ext>
            </a:extLst>
          </p:cNvPr>
          <p:cNvSpPr/>
          <p:nvPr/>
        </p:nvSpPr>
        <p:spPr>
          <a:xfrm>
            <a:off x="7992571" y="828605"/>
            <a:ext cx="2784269" cy="4608664"/>
          </a:xfrm>
          <a:prstGeom prst="rect">
            <a:avLst/>
          </a:prstGeom>
          <a:solidFill>
            <a:schemeClr val="bg1"/>
          </a:solidFill>
          <a:ln w="6350">
            <a:solidFill>
              <a:srgbClr val="DCDCDC"/>
            </a:solidFill>
          </a:ln>
          <a:effectLst>
            <a:outerShdw blurRad="127000" dist="381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FF097-9ECC-A541-A729-44C0D80837E5}"/>
              </a:ext>
            </a:extLst>
          </p:cNvPr>
          <p:cNvSpPr txBox="1"/>
          <p:nvPr/>
        </p:nvSpPr>
        <p:spPr>
          <a:xfrm>
            <a:off x="2039083" y="508000"/>
            <a:ext cx="787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OpenData works: Collect  Act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3D0A08-2890-7A4C-BD36-83466351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75" y="119602"/>
            <a:ext cx="13034711" cy="432498"/>
          </a:xfrm>
        </p:spPr>
        <p:txBody>
          <a:bodyPr/>
          <a:lstStyle/>
          <a:p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End to End Solution to Collect 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&gt;</a:t>
            </a:r>
            <a: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  <a:t> Analyze &gt; Act</a:t>
            </a:r>
            <a:br>
              <a:rPr lang="en-US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DEAB59-C586-4DB6-9B53-2A52C6BCF610}"/>
              </a:ext>
            </a:extLst>
          </p:cNvPr>
          <p:cNvSpPr/>
          <p:nvPr/>
        </p:nvSpPr>
        <p:spPr>
          <a:xfrm>
            <a:off x="3330183" y="828604"/>
            <a:ext cx="4209001" cy="4584205"/>
          </a:xfrm>
          <a:prstGeom prst="rect">
            <a:avLst/>
          </a:prstGeom>
          <a:solidFill>
            <a:schemeClr val="accent3">
              <a:alpha val="39000"/>
            </a:schemeClr>
          </a:solidFill>
          <a:ln w="6350">
            <a:noFill/>
          </a:ln>
          <a:effectLst>
            <a:outerShdw blurRad="190500" dist="381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BA7FD5-7665-4800-B4CF-A0502B37D9DF}"/>
              </a:ext>
            </a:extLst>
          </p:cNvPr>
          <p:cNvSpPr/>
          <p:nvPr/>
        </p:nvSpPr>
        <p:spPr>
          <a:xfrm>
            <a:off x="5813075" y="1287837"/>
            <a:ext cx="1284829" cy="269199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190500" dist="381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5A1DBC3-7490-4BDD-B96B-946BFC5D1190}"/>
              </a:ext>
            </a:extLst>
          </p:cNvPr>
          <p:cNvSpPr/>
          <p:nvPr/>
        </p:nvSpPr>
        <p:spPr>
          <a:xfrm>
            <a:off x="8275740" y="5246358"/>
            <a:ext cx="1924051" cy="32430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A95A506-244F-420F-A01F-57608C41FD61}"/>
              </a:ext>
            </a:extLst>
          </p:cNvPr>
          <p:cNvSpPr/>
          <p:nvPr/>
        </p:nvSpPr>
        <p:spPr>
          <a:xfrm>
            <a:off x="8275740" y="4116568"/>
            <a:ext cx="1924051" cy="32430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F4BBFE2-C2ED-4C4C-8B93-E695C1711248}"/>
              </a:ext>
            </a:extLst>
          </p:cNvPr>
          <p:cNvSpPr/>
          <p:nvPr/>
        </p:nvSpPr>
        <p:spPr>
          <a:xfrm>
            <a:off x="8275740" y="2986779"/>
            <a:ext cx="1924051" cy="32430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B8B5076-9782-4E98-960D-CC8191C73741}"/>
              </a:ext>
            </a:extLst>
          </p:cNvPr>
          <p:cNvSpPr/>
          <p:nvPr/>
        </p:nvSpPr>
        <p:spPr>
          <a:xfrm>
            <a:off x="8275740" y="1856990"/>
            <a:ext cx="1924051" cy="32430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8FDC75-1BD6-4DBF-AAFF-17474B69FB23}"/>
              </a:ext>
            </a:extLst>
          </p:cNvPr>
          <p:cNvSpPr/>
          <p:nvPr/>
        </p:nvSpPr>
        <p:spPr>
          <a:xfrm>
            <a:off x="3608656" y="1287837"/>
            <a:ext cx="1317505" cy="269199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190500" dist="381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3389D4C-2D83-4D1B-B0B6-6CA8A86D28D4}"/>
              </a:ext>
            </a:extLst>
          </p:cNvPr>
          <p:cNvSpPr/>
          <p:nvPr/>
        </p:nvSpPr>
        <p:spPr>
          <a:xfrm>
            <a:off x="3616912" y="2239215"/>
            <a:ext cx="1303353" cy="32918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5FB13D9-A55D-4570-9617-CC040A18A756}"/>
              </a:ext>
            </a:extLst>
          </p:cNvPr>
          <p:cNvSpPr/>
          <p:nvPr/>
        </p:nvSpPr>
        <p:spPr>
          <a:xfrm>
            <a:off x="576775" y="828605"/>
            <a:ext cx="2285371" cy="4608664"/>
          </a:xfrm>
          <a:prstGeom prst="rect">
            <a:avLst/>
          </a:prstGeom>
          <a:solidFill>
            <a:schemeClr val="bg1"/>
          </a:solidFill>
          <a:ln w="6350">
            <a:solidFill>
              <a:srgbClr val="DCDCDC"/>
            </a:solidFill>
          </a:ln>
          <a:effectLst>
            <a:outerShdw blurRad="127000" dist="381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B156B2-8E3A-4D30-8C1E-9BE36F99FD93}"/>
              </a:ext>
            </a:extLst>
          </p:cNvPr>
          <p:cNvSpPr txBox="1"/>
          <p:nvPr/>
        </p:nvSpPr>
        <p:spPr>
          <a:xfrm>
            <a:off x="1487727" y="3660690"/>
            <a:ext cx="1256974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dirty="0"/>
              <a:t>Selected IT Gear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23E14E8-5193-49ED-AD3E-356E18A0449C}"/>
              </a:ext>
            </a:extLst>
          </p:cNvPr>
          <p:cNvSpPr/>
          <p:nvPr/>
        </p:nvSpPr>
        <p:spPr>
          <a:xfrm>
            <a:off x="1402478" y="1336663"/>
            <a:ext cx="1303370" cy="3296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cs typeface="Helvetica Light"/>
              </a:rPr>
              <a:t>CRACs &amp; AHUs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84E4752-E006-4AA8-9E5C-B0D826401819}"/>
              </a:ext>
            </a:extLst>
          </p:cNvPr>
          <p:cNvSpPr/>
          <p:nvPr/>
        </p:nvSpPr>
        <p:spPr>
          <a:xfrm>
            <a:off x="1414888" y="1857934"/>
            <a:ext cx="1326151" cy="3296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cs typeface="Helvetica Light"/>
              </a:rPr>
              <a:t>Chillers, HVACS, Generators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CDA5B91-7F2A-446F-804F-5F55DD05760D}"/>
              </a:ext>
            </a:extLst>
          </p:cNvPr>
          <p:cNvSpPr/>
          <p:nvPr/>
        </p:nvSpPr>
        <p:spPr>
          <a:xfrm>
            <a:off x="1478851" y="3089576"/>
            <a:ext cx="1270057" cy="3772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cs typeface="Helvetica Light"/>
              </a:rPr>
              <a:t>UPS’s, Power Distribution Units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1259BF9-B54C-4354-985C-72EA1721C05C}"/>
              </a:ext>
            </a:extLst>
          </p:cNvPr>
          <p:cNvSpPr/>
          <p:nvPr/>
        </p:nvSpPr>
        <p:spPr>
          <a:xfrm>
            <a:off x="1467048" y="2630647"/>
            <a:ext cx="1219783" cy="3296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cs typeface="Helvetica Light"/>
              </a:rPr>
              <a:t>Intelligent Power Strips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5B8A78-48DF-4A19-A265-5FA4EE70D6D6}"/>
              </a:ext>
            </a:extLst>
          </p:cNvPr>
          <p:cNvSpPr txBox="1"/>
          <p:nvPr/>
        </p:nvSpPr>
        <p:spPr>
          <a:xfrm>
            <a:off x="1482559" y="4320570"/>
            <a:ext cx="1143538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/>
              <a:t>Serial Gateways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83A22D-FEC0-4C64-8996-AAD8501093D3}"/>
              </a:ext>
            </a:extLst>
          </p:cNvPr>
          <p:cNvSpPr txBox="1"/>
          <p:nvPr/>
        </p:nvSpPr>
        <p:spPr>
          <a:xfrm>
            <a:off x="1491435" y="4911813"/>
            <a:ext cx="1222798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/>
              <a:t>Sensor Arrays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3489240-4346-4F15-8647-AAA06473D4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29" y="1848955"/>
            <a:ext cx="572501" cy="30935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C316025-91E8-4F2C-AB0F-059A620FD3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" y="1281391"/>
            <a:ext cx="310492" cy="38488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FD74E2D-0442-4FCD-8315-FA5D094C6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82" y="3046109"/>
            <a:ext cx="289931" cy="38990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457A34B-4B92-4B45-AA37-684AB33FE2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93" y="2713691"/>
            <a:ext cx="661328" cy="8662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3259B41-C0D3-41D9-9D0F-11D5EC385B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13" y="3598799"/>
            <a:ext cx="571850" cy="26517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1F51DB9-FA3C-437D-9585-EDFD70C173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35" y="4201221"/>
            <a:ext cx="654236" cy="44029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8E82F69-1F42-447A-9C72-CB3EF4A554B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38" y="4590858"/>
            <a:ext cx="692690" cy="64391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6BB1D6A-1855-4F67-9495-D8D614AE33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869" y="2672369"/>
            <a:ext cx="854808" cy="9671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A60F0C3-0057-4DAC-96E8-5BD5CE2E61D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191" y="2842732"/>
            <a:ext cx="749808" cy="665829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97C3E344-8E0D-4F1B-8935-1FD04B348079}"/>
              </a:ext>
            </a:extLst>
          </p:cNvPr>
          <p:cNvSpPr/>
          <p:nvPr/>
        </p:nvSpPr>
        <p:spPr>
          <a:xfrm>
            <a:off x="3720403" y="2247784"/>
            <a:ext cx="1004524" cy="3296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cs typeface="Helvetica Light"/>
              </a:rPr>
              <a:t>Physical Server or VM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D17308C-E989-468A-A32F-46208057AA2A}"/>
              </a:ext>
            </a:extLst>
          </p:cNvPr>
          <p:cNvSpPr/>
          <p:nvPr/>
        </p:nvSpPr>
        <p:spPr>
          <a:xfrm>
            <a:off x="9800015" y="1704142"/>
            <a:ext cx="1032658" cy="4342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cs typeface="Helvetica Light"/>
              </a:rPr>
              <a:t>Remote Monitoring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96B35D0-10FC-4C8F-8991-B2902DFCCE5C}"/>
              </a:ext>
            </a:extLst>
          </p:cNvPr>
          <p:cNvSpPr/>
          <p:nvPr/>
        </p:nvSpPr>
        <p:spPr>
          <a:xfrm>
            <a:off x="9828071" y="2658055"/>
            <a:ext cx="948769" cy="3906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cs typeface="Helvetica Light"/>
              </a:rPr>
              <a:t>Analytics Management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D2560E9-3059-4AB4-A5FB-F2DD00C6D318}"/>
              </a:ext>
            </a:extLst>
          </p:cNvPr>
          <p:cNvSpPr/>
          <p:nvPr/>
        </p:nvSpPr>
        <p:spPr>
          <a:xfrm>
            <a:off x="462284" y="903146"/>
            <a:ext cx="2466023" cy="3296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schemeClr val="tx1"/>
                </a:solidFill>
                <a:cs typeface="Helvetica Light"/>
              </a:rPr>
              <a:t>Monitored Equipment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671670E-B012-4FE9-9F90-7AB44E5D4501}"/>
              </a:ext>
            </a:extLst>
          </p:cNvPr>
          <p:cNvSpPr/>
          <p:nvPr/>
        </p:nvSpPr>
        <p:spPr>
          <a:xfrm>
            <a:off x="3331353" y="903146"/>
            <a:ext cx="1742678" cy="3296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schemeClr val="tx1"/>
                </a:solidFill>
                <a:cs typeface="Helvetica Light"/>
              </a:rPr>
              <a:t>OpenData Collector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52FAAB6-2D09-4B8F-94AE-4B06B8259B38}"/>
              </a:ext>
            </a:extLst>
          </p:cNvPr>
          <p:cNvSpPr/>
          <p:nvPr/>
        </p:nvSpPr>
        <p:spPr>
          <a:xfrm>
            <a:off x="5586049" y="903146"/>
            <a:ext cx="1742678" cy="3296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schemeClr val="tx1"/>
                </a:solidFill>
                <a:cs typeface="Helvetica Light"/>
              </a:rPr>
              <a:t>OpenData Application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CC904C0-E1CC-4D81-A24E-087E989874BD}"/>
              </a:ext>
            </a:extLst>
          </p:cNvPr>
          <p:cNvSpPr/>
          <p:nvPr/>
        </p:nvSpPr>
        <p:spPr>
          <a:xfrm>
            <a:off x="8007221" y="903146"/>
            <a:ext cx="2478979" cy="3296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schemeClr val="tx1"/>
                </a:solidFill>
                <a:cs typeface="Helvetica Light"/>
              </a:rPr>
              <a:t>OpenData Visualization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75D9EBC-3110-4844-9062-745A6A05D955}"/>
              </a:ext>
            </a:extLst>
          </p:cNvPr>
          <p:cNvSpPr txBox="1"/>
          <p:nvPr/>
        </p:nvSpPr>
        <p:spPr>
          <a:xfrm>
            <a:off x="3449198" y="4094234"/>
            <a:ext cx="2207141" cy="1133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Poll Devices = 4x Min</a:t>
            </a:r>
          </a:p>
          <a:p>
            <a:pPr marL="137160" indent="-13716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100" dirty="0">
                <a:latin typeface="+mj-lt"/>
              </a:rPr>
              <a:t>All communication protocols (Modbus/BACnet/SNMP, etc.)</a:t>
            </a:r>
          </a:p>
          <a:p>
            <a:pPr marL="137160" indent="-13716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100" dirty="0">
                <a:latin typeface="+mj-lt"/>
              </a:rPr>
              <a:t>All equipment types </a:t>
            </a:r>
            <a:br>
              <a:rPr lang="en-US" sz="1100" dirty="0">
                <a:latin typeface="+mj-lt"/>
              </a:rPr>
            </a:br>
            <a:r>
              <a:rPr lang="en-US" sz="1100" dirty="0">
                <a:latin typeface="+mj-lt"/>
              </a:rPr>
              <a:t>(both networked + serial)</a:t>
            </a:r>
          </a:p>
          <a:p>
            <a:pPr marL="137160" indent="-13716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100" dirty="0">
                <a:latin typeface="+mj-lt"/>
              </a:rPr>
              <a:t>All vendors, makes &amp; models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3C7C917-A892-4777-8E59-A9774F7638D6}"/>
              </a:ext>
            </a:extLst>
          </p:cNvPr>
          <p:cNvSpPr txBox="1"/>
          <p:nvPr/>
        </p:nvSpPr>
        <p:spPr>
          <a:xfrm>
            <a:off x="5822953" y="4094234"/>
            <a:ext cx="1657187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Record Data = 1x Min </a:t>
            </a:r>
          </a:p>
          <a:p>
            <a:pPr marL="9144" indent="-91440">
              <a:buFont typeface="Arial" panose="020B0604020202020204" pitchFamily="34" charset="0"/>
              <a:buChar char="•"/>
            </a:pPr>
            <a:r>
              <a:rPr lang="en-US" sz="1100" dirty="0">
                <a:latin typeface="+mj-lt"/>
              </a:rPr>
              <a:t>Normalized data</a:t>
            </a:r>
          </a:p>
          <a:p>
            <a:pPr marL="9144" indent="-91440">
              <a:buFont typeface="Arial" panose="020B0604020202020204" pitchFamily="34" charset="0"/>
              <a:buChar char="•"/>
            </a:pPr>
            <a:r>
              <a:rPr lang="en-US" sz="1100" dirty="0">
                <a:latin typeface="+mj-lt"/>
              </a:rPr>
              <a:t>Time synchronized</a:t>
            </a:r>
          </a:p>
          <a:p>
            <a:pPr marL="9144" indent="-91440">
              <a:buFont typeface="Arial" panose="020B0604020202020204" pitchFamily="34" charset="0"/>
              <a:buChar char="•"/>
            </a:pPr>
            <a:r>
              <a:rPr lang="en-US" sz="1100" dirty="0">
                <a:latin typeface="+mj-lt"/>
              </a:rPr>
              <a:t> Computed metrics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F59F9ACC-C63B-4A49-AC8E-AB049542645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27" y="4322596"/>
            <a:ext cx="1408176" cy="804672"/>
          </a:xfrm>
          <a:prstGeom prst="rect">
            <a:avLst/>
          </a:prstGeom>
          <a:ln w="6350">
            <a:solidFill>
              <a:schemeClr val="accent3"/>
            </a:solidFill>
          </a:ln>
        </p:spPr>
      </p:pic>
      <p:pic>
        <p:nvPicPr>
          <p:cNvPr id="76" name="Picture 1">
            <a:extLst>
              <a:ext uri="{FF2B5EF4-FFF2-40B4-BE49-F238E27FC236}">
                <a16:creationId xmlns:a16="http://schemas.microsoft.com/office/drawing/2014/main" id="{634A49E2-A84A-4A52-A42A-F959EE3137A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6238" y="1350045"/>
            <a:ext cx="1408176" cy="804672"/>
          </a:xfrm>
          <a:prstGeom prst="roundRect">
            <a:avLst>
              <a:gd name="adj" fmla="val 0"/>
            </a:avLst>
          </a:prstGeom>
          <a:noFill/>
          <a:ln w="6350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B8D2565-1290-4B6B-A3F2-FB7BAE950A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27" y="3311083"/>
            <a:ext cx="1408176" cy="804672"/>
          </a:xfrm>
          <a:prstGeom prst="rect">
            <a:avLst/>
          </a:prstGeom>
          <a:ln w="6350">
            <a:solidFill>
              <a:schemeClr val="accent3"/>
            </a:solidFill>
          </a:ln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59962954-AE93-42B2-B53C-6CCB74359D04}"/>
              </a:ext>
            </a:extLst>
          </p:cNvPr>
          <p:cNvSpPr/>
          <p:nvPr/>
        </p:nvSpPr>
        <p:spPr>
          <a:xfrm>
            <a:off x="9839913" y="4692474"/>
            <a:ext cx="957432" cy="4633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cs typeface="Helvetica Light"/>
              </a:rPr>
              <a:t>Asset Management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E03C7C2-7B3F-4285-A64C-CF5A39C6E83F}"/>
              </a:ext>
            </a:extLst>
          </p:cNvPr>
          <p:cNvSpPr/>
          <p:nvPr/>
        </p:nvSpPr>
        <p:spPr>
          <a:xfrm>
            <a:off x="9800015" y="3760374"/>
            <a:ext cx="1032658" cy="3338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cs typeface="Helvetica Light"/>
              </a:rPr>
              <a:t>Power Chain Management</a:t>
            </a:r>
          </a:p>
        </p:txBody>
      </p:sp>
      <p:pic>
        <p:nvPicPr>
          <p:cNvPr id="80" name="Picture 2">
            <a:extLst>
              <a:ext uri="{FF2B5EF4-FFF2-40B4-BE49-F238E27FC236}">
                <a16:creationId xmlns:a16="http://schemas.microsoft.com/office/drawing/2014/main" id="{17421FC2-9CE4-4B58-B2D3-26F31709B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913" y="2339640"/>
            <a:ext cx="1406501" cy="803601"/>
          </a:xfrm>
          <a:prstGeom prst="roundRect">
            <a:avLst>
              <a:gd name="adj" fmla="val 0"/>
            </a:avLst>
          </a:prstGeom>
          <a:noFill/>
          <a:ln w="6350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A6A125C-CBCF-4ECC-8FA6-F4642CA9CB1C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34038" y="2860444"/>
            <a:ext cx="279400" cy="355600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0257080-5918-4B40-96F7-E0CEF48E217D}"/>
              </a:ext>
            </a:extLst>
          </p:cNvPr>
          <p:cNvCxnSpPr>
            <a:cxnSpLocks/>
          </p:cNvCxnSpPr>
          <p:nvPr/>
        </p:nvCxnSpPr>
        <p:spPr>
          <a:xfrm>
            <a:off x="1150771" y="4074724"/>
            <a:ext cx="1039983" cy="0"/>
          </a:xfrm>
          <a:prstGeom prst="line">
            <a:avLst/>
          </a:prstGeom>
          <a:ln w="6350">
            <a:solidFill>
              <a:srgbClr val="4BA6DD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5D2E382-89B3-4A87-A7D4-1972ABBFAD84}"/>
              </a:ext>
            </a:extLst>
          </p:cNvPr>
          <p:cNvGrpSpPr/>
          <p:nvPr/>
        </p:nvGrpSpPr>
        <p:grpSpPr>
          <a:xfrm>
            <a:off x="4960116" y="2312904"/>
            <a:ext cx="790939" cy="603397"/>
            <a:chOff x="4208116" y="2826391"/>
            <a:chExt cx="790939" cy="603397"/>
          </a:xfrm>
        </p:grpSpPr>
        <p:pic>
          <p:nvPicPr>
            <p:cNvPr id="84" name="Picture 83" descr="_cloud.png">
              <a:extLst>
                <a:ext uri="{FF2B5EF4-FFF2-40B4-BE49-F238E27FC236}">
                  <a16:creationId xmlns:a16="http://schemas.microsoft.com/office/drawing/2014/main" id="{872FD31F-2B6B-4AF0-8E34-CC783CDD0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8116" y="2826391"/>
              <a:ext cx="790939" cy="60339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8A7D25E-9932-4217-97F0-D50B78188F1C}"/>
                </a:ext>
              </a:extLst>
            </p:cNvPr>
            <p:cNvSpPr txBox="1"/>
            <p:nvPr/>
          </p:nvSpPr>
          <p:spPr>
            <a:xfrm>
              <a:off x="4208116" y="3019051"/>
              <a:ext cx="7681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LAN/WAN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0E91BEC-A433-4ED7-A308-ACDE3B487B96}"/>
              </a:ext>
            </a:extLst>
          </p:cNvPr>
          <p:cNvGrpSpPr/>
          <p:nvPr/>
        </p:nvGrpSpPr>
        <p:grpSpPr>
          <a:xfrm>
            <a:off x="3753061" y="1415914"/>
            <a:ext cx="891462" cy="710658"/>
            <a:chOff x="3121521" y="1887419"/>
            <a:chExt cx="891462" cy="710658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2A4A901-BCD3-49E4-A21E-27608FAF379C}"/>
                </a:ext>
              </a:extLst>
            </p:cNvPr>
            <p:cNvSpPr/>
            <p:nvPr/>
          </p:nvSpPr>
          <p:spPr>
            <a:xfrm>
              <a:off x="3121521" y="1887419"/>
              <a:ext cx="891462" cy="71065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6B31622-3A3E-4579-8DE3-E11FBC26A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782" t="17858" r="13863" b="17368"/>
            <a:stretch/>
          </p:blipFill>
          <p:spPr>
            <a:xfrm>
              <a:off x="3196174" y="1907925"/>
              <a:ext cx="724177" cy="657386"/>
            </a:xfrm>
            <a:prstGeom prst="rect">
              <a:avLst/>
            </a:prstGeom>
          </p:spPr>
        </p:pic>
      </p:grpSp>
      <p:pic>
        <p:nvPicPr>
          <p:cNvPr id="89" name="Picture 42">
            <a:extLst>
              <a:ext uri="{FF2B5EF4-FFF2-40B4-BE49-F238E27FC236}">
                <a16:creationId xmlns:a16="http://schemas.microsoft.com/office/drawing/2014/main" id="{CECEE86C-1196-4DB8-B191-36D811BCF2E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26350" y="1378267"/>
            <a:ext cx="1093760" cy="1071324"/>
          </a:xfrm>
          <a:prstGeom prst="rect">
            <a:avLst/>
          </a:prstGeom>
        </p:spPr>
      </p:pic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75B414E-6ABE-4D45-B3E3-3E478E2DDF47}"/>
              </a:ext>
            </a:extLst>
          </p:cNvPr>
          <p:cNvCxnSpPr>
            <a:cxnSpLocks/>
          </p:cNvCxnSpPr>
          <p:nvPr/>
        </p:nvCxnSpPr>
        <p:spPr>
          <a:xfrm>
            <a:off x="1110676" y="2428809"/>
            <a:ext cx="1039983" cy="0"/>
          </a:xfrm>
          <a:prstGeom prst="line">
            <a:avLst/>
          </a:prstGeom>
          <a:ln w="6350">
            <a:solidFill>
              <a:srgbClr val="4BA6DD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618610D6-1F04-4B4D-9505-2CF2880BC758}"/>
              </a:ext>
            </a:extLst>
          </p:cNvPr>
          <p:cNvSpPr/>
          <p:nvPr/>
        </p:nvSpPr>
        <p:spPr>
          <a:xfrm>
            <a:off x="3616913" y="3648532"/>
            <a:ext cx="1303352" cy="32918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540B7BA-CA4B-41F4-94CB-155B89E0F489}"/>
              </a:ext>
            </a:extLst>
          </p:cNvPr>
          <p:cNvSpPr/>
          <p:nvPr/>
        </p:nvSpPr>
        <p:spPr>
          <a:xfrm>
            <a:off x="3833206" y="3655965"/>
            <a:ext cx="713193" cy="3296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dirty="0">
                <a:solidFill>
                  <a:schemeClr val="tx1"/>
                </a:solidFill>
                <a:cs typeface="Helvetica Light"/>
              </a:rPr>
              <a:t>or IoT</a:t>
            </a:r>
            <a:br>
              <a:rPr lang="en-US" sz="1000" dirty="0">
                <a:solidFill>
                  <a:schemeClr val="tx1"/>
                </a:solidFill>
                <a:cs typeface="Helvetica Light"/>
              </a:rPr>
            </a:br>
            <a:r>
              <a:rPr lang="en-US" sz="1000" dirty="0">
                <a:solidFill>
                  <a:schemeClr val="tx1"/>
                </a:solidFill>
                <a:cs typeface="Helvetica Light"/>
              </a:rPr>
              <a:t>Gateway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2487196-157C-4D96-9B3C-73DFBE972333}"/>
              </a:ext>
            </a:extLst>
          </p:cNvPr>
          <p:cNvSpPr/>
          <p:nvPr/>
        </p:nvSpPr>
        <p:spPr>
          <a:xfrm>
            <a:off x="5821205" y="3648532"/>
            <a:ext cx="1271028" cy="32918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5104B6B-D87E-418B-8181-12001DBA54B2}"/>
              </a:ext>
            </a:extLst>
          </p:cNvPr>
          <p:cNvSpPr/>
          <p:nvPr/>
        </p:nvSpPr>
        <p:spPr>
          <a:xfrm>
            <a:off x="5762893" y="3655965"/>
            <a:ext cx="1292750" cy="3296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dirty="0">
                <a:solidFill>
                  <a:schemeClr val="tx1"/>
                </a:solidFill>
                <a:cs typeface="Helvetica Light"/>
              </a:rPr>
              <a:t>Event and Performance Data</a:t>
            </a:r>
          </a:p>
        </p:txBody>
      </p:sp>
      <p:sp>
        <p:nvSpPr>
          <p:cNvPr id="95" name="Pentagon 71">
            <a:extLst>
              <a:ext uri="{FF2B5EF4-FFF2-40B4-BE49-F238E27FC236}">
                <a16:creationId xmlns:a16="http://schemas.microsoft.com/office/drawing/2014/main" id="{000EBFBB-D789-4BDB-AACB-A4FC4500F209}"/>
              </a:ext>
            </a:extLst>
          </p:cNvPr>
          <p:cNvSpPr/>
          <p:nvPr/>
        </p:nvSpPr>
        <p:spPr>
          <a:xfrm>
            <a:off x="7630488" y="991527"/>
            <a:ext cx="542587" cy="4330645"/>
          </a:xfrm>
          <a:custGeom>
            <a:avLst/>
            <a:gdLst>
              <a:gd name="connsiteX0" fmla="*/ 0 w 430122"/>
              <a:gd name="connsiteY0" fmla="*/ 0 h 2282706"/>
              <a:gd name="connsiteX1" fmla="*/ 236834 w 430122"/>
              <a:gd name="connsiteY1" fmla="*/ 0 h 2282706"/>
              <a:gd name="connsiteX2" fmla="*/ 430122 w 430122"/>
              <a:gd name="connsiteY2" fmla="*/ 1141353 h 2282706"/>
              <a:gd name="connsiteX3" fmla="*/ 236834 w 430122"/>
              <a:gd name="connsiteY3" fmla="*/ 2282706 h 2282706"/>
              <a:gd name="connsiteX4" fmla="*/ 0 w 430122"/>
              <a:gd name="connsiteY4" fmla="*/ 2282706 h 2282706"/>
              <a:gd name="connsiteX5" fmla="*/ 0 w 430122"/>
              <a:gd name="connsiteY5" fmla="*/ 0 h 2282706"/>
              <a:gd name="connsiteX0" fmla="*/ 115973 w 546095"/>
              <a:gd name="connsiteY0" fmla="*/ 0 h 3705601"/>
              <a:gd name="connsiteX1" fmla="*/ 352807 w 546095"/>
              <a:gd name="connsiteY1" fmla="*/ 0 h 3705601"/>
              <a:gd name="connsiteX2" fmla="*/ 546095 w 546095"/>
              <a:gd name="connsiteY2" fmla="*/ 1141353 h 3705601"/>
              <a:gd name="connsiteX3" fmla="*/ 352807 w 546095"/>
              <a:gd name="connsiteY3" fmla="*/ 2282706 h 3705601"/>
              <a:gd name="connsiteX4" fmla="*/ 0 w 546095"/>
              <a:gd name="connsiteY4" fmla="*/ 3705601 h 3705601"/>
              <a:gd name="connsiteX5" fmla="*/ 115973 w 546095"/>
              <a:gd name="connsiteY5" fmla="*/ 0 h 3705601"/>
              <a:gd name="connsiteX0" fmla="*/ 120433 w 550555"/>
              <a:gd name="connsiteY0" fmla="*/ 0 h 3536102"/>
              <a:gd name="connsiteX1" fmla="*/ 357267 w 550555"/>
              <a:gd name="connsiteY1" fmla="*/ 0 h 3536102"/>
              <a:gd name="connsiteX2" fmla="*/ 550555 w 550555"/>
              <a:gd name="connsiteY2" fmla="*/ 1141353 h 3536102"/>
              <a:gd name="connsiteX3" fmla="*/ 357267 w 550555"/>
              <a:gd name="connsiteY3" fmla="*/ 2282706 h 3536102"/>
              <a:gd name="connsiteX4" fmla="*/ 0 w 550555"/>
              <a:gd name="connsiteY4" fmla="*/ 3536102 h 3536102"/>
              <a:gd name="connsiteX5" fmla="*/ 120433 w 550555"/>
              <a:gd name="connsiteY5" fmla="*/ 0 h 3536102"/>
              <a:gd name="connsiteX0" fmla="*/ 0 w 550555"/>
              <a:gd name="connsiteY0" fmla="*/ 0 h 4651224"/>
              <a:gd name="connsiteX1" fmla="*/ 357267 w 550555"/>
              <a:gd name="connsiteY1" fmla="*/ 1115122 h 4651224"/>
              <a:gd name="connsiteX2" fmla="*/ 550555 w 550555"/>
              <a:gd name="connsiteY2" fmla="*/ 2256475 h 4651224"/>
              <a:gd name="connsiteX3" fmla="*/ 357267 w 550555"/>
              <a:gd name="connsiteY3" fmla="*/ 3397828 h 4651224"/>
              <a:gd name="connsiteX4" fmla="*/ 0 w 550555"/>
              <a:gd name="connsiteY4" fmla="*/ 4651224 h 4651224"/>
              <a:gd name="connsiteX5" fmla="*/ 0 w 550555"/>
              <a:gd name="connsiteY5" fmla="*/ 0 h 4651224"/>
              <a:gd name="connsiteX0" fmla="*/ 4460 w 555015"/>
              <a:gd name="connsiteY0" fmla="*/ 0 h 4950077"/>
              <a:gd name="connsiteX1" fmla="*/ 361727 w 555015"/>
              <a:gd name="connsiteY1" fmla="*/ 1115122 h 4950077"/>
              <a:gd name="connsiteX2" fmla="*/ 555015 w 555015"/>
              <a:gd name="connsiteY2" fmla="*/ 2256475 h 4950077"/>
              <a:gd name="connsiteX3" fmla="*/ 361727 w 555015"/>
              <a:gd name="connsiteY3" fmla="*/ 3397828 h 4950077"/>
              <a:gd name="connsiteX4" fmla="*/ 0 w 555015"/>
              <a:gd name="connsiteY4" fmla="*/ 4950077 h 4950077"/>
              <a:gd name="connsiteX5" fmla="*/ 4460 w 555015"/>
              <a:gd name="connsiteY5" fmla="*/ 0 h 4950077"/>
              <a:gd name="connsiteX0" fmla="*/ 137 w 550692"/>
              <a:gd name="connsiteY0" fmla="*/ 0 h 4600330"/>
              <a:gd name="connsiteX1" fmla="*/ 357404 w 550692"/>
              <a:gd name="connsiteY1" fmla="*/ 1115122 h 4600330"/>
              <a:gd name="connsiteX2" fmla="*/ 550692 w 550692"/>
              <a:gd name="connsiteY2" fmla="*/ 2256475 h 4600330"/>
              <a:gd name="connsiteX3" fmla="*/ 357404 w 550692"/>
              <a:gd name="connsiteY3" fmla="*/ 3397828 h 4600330"/>
              <a:gd name="connsiteX4" fmla="*/ 8319 w 550692"/>
              <a:gd name="connsiteY4" fmla="*/ 4600330 h 4600330"/>
              <a:gd name="connsiteX5" fmla="*/ 137 w 550692"/>
              <a:gd name="connsiteY5" fmla="*/ 0 h 4600330"/>
              <a:gd name="connsiteX0" fmla="*/ 460 w 542587"/>
              <a:gd name="connsiteY0" fmla="*/ 0 h 4330645"/>
              <a:gd name="connsiteX1" fmla="*/ 349299 w 542587"/>
              <a:gd name="connsiteY1" fmla="*/ 845437 h 4330645"/>
              <a:gd name="connsiteX2" fmla="*/ 542587 w 542587"/>
              <a:gd name="connsiteY2" fmla="*/ 1986790 h 4330645"/>
              <a:gd name="connsiteX3" fmla="*/ 349299 w 542587"/>
              <a:gd name="connsiteY3" fmla="*/ 3128143 h 4330645"/>
              <a:gd name="connsiteX4" fmla="*/ 214 w 542587"/>
              <a:gd name="connsiteY4" fmla="*/ 4330645 h 4330645"/>
              <a:gd name="connsiteX5" fmla="*/ 460 w 542587"/>
              <a:gd name="connsiteY5" fmla="*/ 0 h 4330645"/>
              <a:gd name="connsiteX0" fmla="*/ 460 w 542587"/>
              <a:gd name="connsiteY0" fmla="*/ 0 h 4330645"/>
              <a:gd name="connsiteX1" fmla="*/ 542587 w 542587"/>
              <a:gd name="connsiteY1" fmla="*/ 1986790 h 4330645"/>
              <a:gd name="connsiteX2" fmla="*/ 349299 w 542587"/>
              <a:gd name="connsiteY2" fmla="*/ 3128143 h 4330645"/>
              <a:gd name="connsiteX3" fmla="*/ 214 w 542587"/>
              <a:gd name="connsiteY3" fmla="*/ 4330645 h 4330645"/>
              <a:gd name="connsiteX4" fmla="*/ 460 w 542587"/>
              <a:gd name="connsiteY4" fmla="*/ 0 h 4330645"/>
              <a:gd name="connsiteX0" fmla="*/ 460 w 542587"/>
              <a:gd name="connsiteY0" fmla="*/ 0 h 4330645"/>
              <a:gd name="connsiteX1" fmla="*/ 542587 w 542587"/>
              <a:gd name="connsiteY1" fmla="*/ 1986790 h 4330645"/>
              <a:gd name="connsiteX2" fmla="*/ 214 w 542587"/>
              <a:gd name="connsiteY2" fmla="*/ 4330645 h 4330645"/>
              <a:gd name="connsiteX3" fmla="*/ 460 w 542587"/>
              <a:gd name="connsiteY3" fmla="*/ 0 h 433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587" h="4330645">
                <a:moveTo>
                  <a:pt x="460" y="0"/>
                </a:moveTo>
                <a:lnTo>
                  <a:pt x="542587" y="1986790"/>
                </a:lnTo>
                <a:lnTo>
                  <a:pt x="214" y="4330645"/>
                </a:lnTo>
                <a:cubicBezTo>
                  <a:pt x="1701" y="2680619"/>
                  <a:pt x="-1027" y="1650026"/>
                  <a:pt x="460" y="0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6" name="Pentagon 71">
            <a:extLst>
              <a:ext uri="{FF2B5EF4-FFF2-40B4-BE49-F238E27FC236}">
                <a16:creationId xmlns:a16="http://schemas.microsoft.com/office/drawing/2014/main" id="{21C27327-1BC3-4548-997F-B41902A57C4A}"/>
              </a:ext>
            </a:extLst>
          </p:cNvPr>
          <p:cNvSpPr/>
          <p:nvPr/>
        </p:nvSpPr>
        <p:spPr>
          <a:xfrm>
            <a:off x="2897292" y="991527"/>
            <a:ext cx="542587" cy="4330645"/>
          </a:xfrm>
          <a:custGeom>
            <a:avLst/>
            <a:gdLst>
              <a:gd name="connsiteX0" fmla="*/ 0 w 430122"/>
              <a:gd name="connsiteY0" fmla="*/ 0 h 2282706"/>
              <a:gd name="connsiteX1" fmla="*/ 236834 w 430122"/>
              <a:gd name="connsiteY1" fmla="*/ 0 h 2282706"/>
              <a:gd name="connsiteX2" fmla="*/ 430122 w 430122"/>
              <a:gd name="connsiteY2" fmla="*/ 1141353 h 2282706"/>
              <a:gd name="connsiteX3" fmla="*/ 236834 w 430122"/>
              <a:gd name="connsiteY3" fmla="*/ 2282706 h 2282706"/>
              <a:gd name="connsiteX4" fmla="*/ 0 w 430122"/>
              <a:gd name="connsiteY4" fmla="*/ 2282706 h 2282706"/>
              <a:gd name="connsiteX5" fmla="*/ 0 w 430122"/>
              <a:gd name="connsiteY5" fmla="*/ 0 h 2282706"/>
              <a:gd name="connsiteX0" fmla="*/ 115973 w 546095"/>
              <a:gd name="connsiteY0" fmla="*/ 0 h 3705601"/>
              <a:gd name="connsiteX1" fmla="*/ 352807 w 546095"/>
              <a:gd name="connsiteY1" fmla="*/ 0 h 3705601"/>
              <a:gd name="connsiteX2" fmla="*/ 546095 w 546095"/>
              <a:gd name="connsiteY2" fmla="*/ 1141353 h 3705601"/>
              <a:gd name="connsiteX3" fmla="*/ 352807 w 546095"/>
              <a:gd name="connsiteY3" fmla="*/ 2282706 h 3705601"/>
              <a:gd name="connsiteX4" fmla="*/ 0 w 546095"/>
              <a:gd name="connsiteY4" fmla="*/ 3705601 h 3705601"/>
              <a:gd name="connsiteX5" fmla="*/ 115973 w 546095"/>
              <a:gd name="connsiteY5" fmla="*/ 0 h 3705601"/>
              <a:gd name="connsiteX0" fmla="*/ 120433 w 550555"/>
              <a:gd name="connsiteY0" fmla="*/ 0 h 3536102"/>
              <a:gd name="connsiteX1" fmla="*/ 357267 w 550555"/>
              <a:gd name="connsiteY1" fmla="*/ 0 h 3536102"/>
              <a:gd name="connsiteX2" fmla="*/ 550555 w 550555"/>
              <a:gd name="connsiteY2" fmla="*/ 1141353 h 3536102"/>
              <a:gd name="connsiteX3" fmla="*/ 357267 w 550555"/>
              <a:gd name="connsiteY3" fmla="*/ 2282706 h 3536102"/>
              <a:gd name="connsiteX4" fmla="*/ 0 w 550555"/>
              <a:gd name="connsiteY4" fmla="*/ 3536102 h 3536102"/>
              <a:gd name="connsiteX5" fmla="*/ 120433 w 550555"/>
              <a:gd name="connsiteY5" fmla="*/ 0 h 3536102"/>
              <a:gd name="connsiteX0" fmla="*/ 0 w 550555"/>
              <a:gd name="connsiteY0" fmla="*/ 0 h 4651224"/>
              <a:gd name="connsiteX1" fmla="*/ 357267 w 550555"/>
              <a:gd name="connsiteY1" fmla="*/ 1115122 h 4651224"/>
              <a:gd name="connsiteX2" fmla="*/ 550555 w 550555"/>
              <a:gd name="connsiteY2" fmla="*/ 2256475 h 4651224"/>
              <a:gd name="connsiteX3" fmla="*/ 357267 w 550555"/>
              <a:gd name="connsiteY3" fmla="*/ 3397828 h 4651224"/>
              <a:gd name="connsiteX4" fmla="*/ 0 w 550555"/>
              <a:gd name="connsiteY4" fmla="*/ 4651224 h 4651224"/>
              <a:gd name="connsiteX5" fmla="*/ 0 w 550555"/>
              <a:gd name="connsiteY5" fmla="*/ 0 h 4651224"/>
              <a:gd name="connsiteX0" fmla="*/ 4460 w 555015"/>
              <a:gd name="connsiteY0" fmla="*/ 0 h 4950077"/>
              <a:gd name="connsiteX1" fmla="*/ 361727 w 555015"/>
              <a:gd name="connsiteY1" fmla="*/ 1115122 h 4950077"/>
              <a:gd name="connsiteX2" fmla="*/ 555015 w 555015"/>
              <a:gd name="connsiteY2" fmla="*/ 2256475 h 4950077"/>
              <a:gd name="connsiteX3" fmla="*/ 361727 w 555015"/>
              <a:gd name="connsiteY3" fmla="*/ 3397828 h 4950077"/>
              <a:gd name="connsiteX4" fmla="*/ 0 w 555015"/>
              <a:gd name="connsiteY4" fmla="*/ 4950077 h 4950077"/>
              <a:gd name="connsiteX5" fmla="*/ 4460 w 555015"/>
              <a:gd name="connsiteY5" fmla="*/ 0 h 4950077"/>
              <a:gd name="connsiteX0" fmla="*/ 137 w 550692"/>
              <a:gd name="connsiteY0" fmla="*/ 0 h 4600330"/>
              <a:gd name="connsiteX1" fmla="*/ 357404 w 550692"/>
              <a:gd name="connsiteY1" fmla="*/ 1115122 h 4600330"/>
              <a:gd name="connsiteX2" fmla="*/ 550692 w 550692"/>
              <a:gd name="connsiteY2" fmla="*/ 2256475 h 4600330"/>
              <a:gd name="connsiteX3" fmla="*/ 357404 w 550692"/>
              <a:gd name="connsiteY3" fmla="*/ 3397828 h 4600330"/>
              <a:gd name="connsiteX4" fmla="*/ 8319 w 550692"/>
              <a:gd name="connsiteY4" fmla="*/ 4600330 h 4600330"/>
              <a:gd name="connsiteX5" fmla="*/ 137 w 550692"/>
              <a:gd name="connsiteY5" fmla="*/ 0 h 4600330"/>
              <a:gd name="connsiteX0" fmla="*/ 460 w 542587"/>
              <a:gd name="connsiteY0" fmla="*/ 0 h 4330645"/>
              <a:gd name="connsiteX1" fmla="*/ 349299 w 542587"/>
              <a:gd name="connsiteY1" fmla="*/ 845437 h 4330645"/>
              <a:gd name="connsiteX2" fmla="*/ 542587 w 542587"/>
              <a:gd name="connsiteY2" fmla="*/ 1986790 h 4330645"/>
              <a:gd name="connsiteX3" fmla="*/ 349299 w 542587"/>
              <a:gd name="connsiteY3" fmla="*/ 3128143 h 4330645"/>
              <a:gd name="connsiteX4" fmla="*/ 214 w 542587"/>
              <a:gd name="connsiteY4" fmla="*/ 4330645 h 4330645"/>
              <a:gd name="connsiteX5" fmla="*/ 460 w 542587"/>
              <a:gd name="connsiteY5" fmla="*/ 0 h 4330645"/>
              <a:gd name="connsiteX0" fmla="*/ 460 w 542587"/>
              <a:gd name="connsiteY0" fmla="*/ 0 h 4330645"/>
              <a:gd name="connsiteX1" fmla="*/ 542587 w 542587"/>
              <a:gd name="connsiteY1" fmla="*/ 1986790 h 4330645"/>
              <a:gd name="connsiteX2" fmla="*/ 349299 w 542587"/>
              <a:gd name="connsiteY2" fmla="*/ 3128143 h 4330645"/>
              <a:gd name="connsiteX3" fmla="*/ 214 w 542587"/>
              <a:gd name="connsiteY3" fmla="*/ 4330645 h 4330645"/>
              <a:gd name="connsiteX4" fmla="*/ 460 w 542587"/>
              <a:gd name="connsiteY4" fmla="*/ 0 h 4330645"/>
              <a:gd name="connsiteX0" fmla="*/ 460 w 542587"/>
              <a:gd name="connsiteY0" fmla="*/ 0 h 4330645"/>
              <a:gd name="connsiteX1" fmla="*/ 542587 w 542587"/>
              <a:gd name="connsiteY1" fmla="*/ 1986790 h 4330645"/>
              <a:gd name="connsiteX2" fmla="*/ 214 w 542587"/>
              <a:gd name="connsiteY2" fmla="*/ 4330645 h 4330645"/>
              <a:gd name="connsiteX3" fmla="*/ 460 w 542587"/>
              <a:gd name="connsiteY3" fmla="*/ 0 h 433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587" h="4330645">
                <a:moveTo>
                  <a:pt x="460" y="0"/>
                </a:moveTo>
                <a:lnTo>
                  <a:pt x="542587" y="1986790"/>
                </a:lnTo>
                <a:lnTo>
                  <a:pt x="214" y="4330645"/>
                </a:lnTo>
                <a:cubicBezTo>
                  <a:pt x="1701" y="2680619"/>
                  <a:pt x="-1027" y="1650026"/>
                  <a:pt x="460" y="0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8C0B3F6-054F-5148-926D-F267CD19A03F}"/>
              </a:ext>
            </a:extLst>
          </p:cNvPr>
          <p:cNvSpPr/>
          <p:nvPr/>
        </p:nvSpPr>
        <p:spPr>
          <a:xfrm>
            <a:off x="10854264" y="-14889"/>
            <a:ext cx="618068" cy="872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61AD8708-1EEA-E947-B942-361930E988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37262" y="175779"/>
            <a:ext cx="647700" cy="64770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48E050B4-76FD-F145-AE4F-8E97F291D650}"/>
              </a:ext>
            </a:extLst>
          </p:cNvPr>
          <p:cNvSpPr/>
          <p:nvPr/>
        </p:nvSpPr>
        <p:spPr>
          <a:xfrm>
            <a:off x="0" y="5596128"/>
            <a:ext cx="12192000" cy="558501"/>
          </a:xfrm>
          <a:prstGeom prst="rect">
            <a:avLst/>
          </a:prstGeom>
          <a:solidFill>
            <a:schemeClr val="accent3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F8F096F-4C8D-A04A-9E8F-792FAA700779}"/>
              </a:ext>
            </a:extLst>
          </p:cNvPr>
          <p:cNvSpPr/>
          <p:nvPr/>
        </p:nvSpPr>
        <p:spPr>
          <a:xfrm>
            <a:off x="2256571" y="5596128"/>
            <a:ext cx="7866558" cy="558501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4CCE069-EADB-754F-9B3F-4B5BD5734CB3}"/>
              </a:ext>
            </a:extLst>
          </p:cNvPr>
          <p:cNvSpPr/>
          <p:nvPr/>
        </p:nvSpPr>
        <p:spPr>
          <a:xfrm>
            <a:off x="1054264" y="5669280"/>
            <a:ext cx="1349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DB8"/>
              </a:buClr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142CAF4-5D3D-F24F-A52A-51BB92A1C46D}"/>
              </a:ext>
            </a:extLst>
          </p:cNvPr>
          <p:cNvSpPr/>
          <p:nvPr/>
        </p:nvSpPr>
        <p:spPr>
          <a:xfrm>
            <a:off x="2514600" y="5669280"/>
            <a:ext cx="736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Pinpoint exactly where problems occur when they occur</a:t>
            </a:r>
          </a:p>
        </p:txBody>
      </p:sp>
    </p:spTree>
    <p:extLst>
      <p:ext uri="{BB962C8B-B14F-4D97-AF65-F5344CB8AC3E}">
        <p14:creationId xmlns:p14="http://schemas.microsoft.com/office/powerpoint/2010/main" val="50235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40" grpId="0" animBg="1"/>
      <p:bldP spid="41" grpId="0" animBg="1"/>
      <p:bldP spid="43" grpId="0"/>
      <p:bldP spid="44" grpId="0"/>
      <p:bldP spid="45" grpId="0"/>
      <p:bldP spid="46" grpId="0"/>
      <p:bldP spid="47" grpId="0" animBg="1"/>
      <p:bldP spid="48" grpId="0" animBg="1"/>
      <p:bldP spid="66" grpId="0"/>
      <p:bldP spid="67" grpId="0"/>
      <p:bldP spid="68" grpId="0"/>
      <p:bldP spid="70" grpId="0"/>
      <p:bldP spid="71" grpId="0"/>
      <p:bldP spid="72" grpId="0"/>
      <p:bldP spid="73" grpId="0"/>
      <p:bldP spid="74" grpId="0"/>
      <p:bldP spid="78" grpId="0"/>
      <p:bldP spid="79" grpId="0"/>
      <p:bldP spid="91" grpId="0" animBg="1"/>
      <p:bldP spid="92" grpId="0"/>
      <p:bldP spid="93" grpId="0" animBg="1"/>
      <p:bldP spid="94" grpId="0"/>
      <p:bldP spid="95" grpId="0" animBg="1"/>
      <p:bldP spid="96" grpId="0" animBg="1"/>
      <p:bldP spid="108" grpId="0"/>
      <p:bldP spid="109" grpId="0"/>
    </p:bldLst>
  </p:timing>
</p:sld>
</file>

<file path=ppt/theme/theme1.xml><?xml version="1.0" encoding="utf-8"?>
<a:theme xmlns:a="http://schemas.openxmlformats.org/drawingml/2006/main" name="Office Theme">
  <a:themeElements>
    <a:clrScheme name="Modius2">
      <a:dk1>
        <a:srgbClr val="204C66"/>
      </a:dk1>
      <a:lt1>
        <a:srgbClr val="FFFFFF"/>
      </a:lt1>
      <a:dk2>
        <a:srgbClr val="6E8191"/>
      </a:dk2>
      <a:lt2>
        <a:srgbClr val="20ABDF"/>
      </a:lt2>
      <a:accent1>
        <a:srgbClr val="0083C1"/>
      </a:accent1>
      <a:accent2>
        <a:srgbClr val="0065A1"/>
      </a:accent2>
      <a:accent3>
        <a:srgbClr val="D8DFE1"/>
      </a:accent3>
      <a:accent4>
        <a:srgbClr val="69BF4B"/>
      </a:accent4>
      <a:accent5>
        <a:srgbClr val="FFB61A"/>
      </a:accent5>
      <a:accent6>
        <a:srgbClr val="EC7700"/>
      </a:accent6>
      <a:hlink>
        <a:srgbClr val="ACB3AE"/>
      </a:hlink>
      <a:folHlink>
        <a:srgbClr val="20ABD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odius" id="{D1EB3930-3FB9-654B-970B-0208D1C4A8A1}" vid="{B463C350-CF47-6A4A-B999-9EFC8B7AEB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3382</TotalTime>
  <Words>1980</Words>
  <Application>Microsoft Office PowerPoint</Application>
  <PresentationFormat>Widescreen</PresentationFormat>
  <Paragraphs>424</Paragraphs>
  <Slides>40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Corbel</vt:lpstr>
      <vt:lpstr>Nirmala UI</vt:lpstr>
      <vt:lpstr>Open Sans</vt:lpstr>
      <vt:lpstr>Open Sans Light</vt:lpstr>
      <vt:lpstr>Open Sans Semibold</vt:lpstr>
      <vt:lpstr>Office Theme</vt:lpstr>
      <vt:lpstr>PowerPoint Presentation</vt:lpstr>
      <vt:lpstr>PowerPoint Presentation</vt:lpstr>
      <vt:lpstr>Your Needs Might Include</vt:lpstr>
      <vt:lpstr>Who is Modius?</vt:lpstr>
      <vt:lpstr>What is OpenData?</vt:lpstr>
      <vt:lpstr>Typical Projects Have…</vt:lpstr>
      <vt:lpstr>Summary of OpenData Key Features</vt:lpstr>
      <vt:lpstr>Ready to Deploy</vt:lpstr>
      <vt:lpstr>End to End Solution to Collect &gt; Analyze &gt; Act </vt:lpstr>
      <vt:lpstr>Accurate and Structured for Edge Computing</vt:lpstr>
      <vt:lpstr>Highly Scalable and Secure </vt:lpstr>
      <vt:lpstr>Cloud or On-Premise </vt:lpstr>
      <vt:lpstr>Commodity Hardware for Gateways </vt:lpstr>
      <vt:lpstr>Commodity Hardware for Physical I/O</vt:lpstr>
      <vt:lpstr>Commodity Hardware for Wireless Sensors</vt:lpstr>
      <vt:lpstr>Easy to Deploy Approach</vt:lpstr>
      <vt:lpstr>Expandable to Many Use Cases</vt:lpstr>
      <vt:lpstr>5 Modules</vt:lpstr>
      <vt:lpstr>Module 1: Power Capacity Management</vt:lpstr>
      <vt:lpstr>Module 2: Environmental Management</vt:lpstr>
      <vt:lpstr>Module 3: Analytics Management</vt:lpstr>
      <vt:lpstr>Module 4: Asset Management</vt:lpstr>
      <vt:lpstr>Module 5: Remote Monitoring</vt:lpstr>
      <vt:lpstr>Multi-Layer Graphics</vt:lpstr>
      <vt:lpstr>Device Level Information</vt:lpstr>
      <vt:lpstr>Alarm Management</vt:lpstr>
      <vt:lpstr>Performance Management</vt:lpstr>
      <vt:lpstr>PowerPoint Presentation</vt:lpstr>
      <vt:lpstr>Forecasting Using Predictive Analytics</vt:lpstr>
      <vt:lpstr>Anomaly Detection Using Predictive Analytics</vt:lpstr>
      <vt:lpstr>Ready to Deploy: Phased Deployment Strategy</vt:lpstr>
      <vt:lpstr>Pricing for Enterprise Edition: Pay Only for What You Use</vt:lpstr>
      <vt:lpstr>Open Data: Enterprise Platform with Application Modules</vt:lpstr>
      <vt:lpstr>Open Data: Architecture Components</vt:lpstr>
      <vt:lpstr>Open Data: Internal Components</vt:lpstr>
      <vt:lpstr>Network Bandwidth Requirements</vt:lpstr>
      <vt:lpstr>Summary of OpenData Key Features</vt:lpstr>
      <vt:lpstr>Thank You</vt:lpstr>
      <vt:lpstr>Product UI Demonstration</vt:lpstr>
      <vt:lpstr>Technology Customer Case Study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Wright</dc:creator>
  <cp:lastModifiedBy>Mark Carberry</cp:lastModifiedBy>
  <cp:revision>205</cp:revision>
  <dcterms:created xsi:type="dcterms:W3CDTF">2020-09-17T21:12:10Z</dcterms:created>
  <dcterms:modified xsi:type="dcterms:W3CDTF">2020-12-11T22:43:26Z</dcterms:modified>
</cp:coreProperties>
</file>